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8" r:id="rId5"/>
    <p:sldId id="259" r:id="rId6"/>
    <p:sldId id="262" r:id="rId7"/>
    <p:sldId id="263" r:id="rId8"/>
    <p:sldId id="264" r:id="rId9"/>
    <p:sldId id="266" r:id="rId10"/>
    <p:sldId id="267" r:id="rId11"/>
    <p:sldId id="268" r:id="rId12"/>
    <p:sldId id="269" r:id="rId13"/>
    <p:sldId id="270" r:id="rId14"/>
    <p:sldId id="271" r:id="rId15"/>
    <p:sldId id="272" r:id="rId16"/>
    <p:sldId id="273" r:id="rId17"/>
    <p:sldId id="274"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445" autoAdjust="0"/>
    <p:restoredTop sz="94660"/>
  </p:normalViewPr>
  <p:slideViewPr>
    <p:cSldViewPr>
      <p:cViewPr varScale="1">
        <p:scale>
          <a:sx n="61" d="100"/>
          <a:sy n="61" d="100"/>
        </p:scale>
        <p:origin x="-1362"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F20D5096-DDA5-4C91-B318-9CE4E2CBD509}" type="datetimeFigureOut">
              <a:rPr lang="el-GR" smtClean="0"/>
              <a:pPr/>
              <a:t>25/2/2015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F16EB6A-A41F-4EFC-AF6E-52EF5D26A571}" type="slidenum">
              <a:rPr lang="el-GR" smtClean="0"/>
              <a:pPr/>
              <a:t>‹#›</a:t>
            </a:fld>
            <a:endParaRPr lang="el-GR"/>
          </a:p>
        </p:txBody>
      </p:sp>
    </p:spTree>
    <p:extLst>
      <p:ext uri="{BB962C8B-B14F-4D97-AF65-F5344CB8AC3E}">
        <p14:creationId xmlns:p14="http://schemas.microsoft.com/office/powerpoint/2010/main" xmlns="" val="3458616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20D5096-DDA5-4C91-B318-9CE4E2CBD509}" type="datetimeFigureOut">
              <a:rPr lang="el-GR" smtClean="0"/>
              <a:pPr/>
              <a:t>25/2/2015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F16EB6A-A41F-4EFC-AF6E-52EF5D26A571}" type="slidenum">
              <a:rPr lang="el-GR" smtClean="0"/>
              <a:pPr/>
              <a:t>‹#›</a:t>
            </a:fld>
            <a:endParaRPr lang="el-GR"/>
          </a:p>
        </p:txBody>
      </p:sp>
    </p:spTree>
    <p:extLst>
      <p:ext uri="{BB962C8B-B14F-4D97-AF65-F5344CB8AC3E}">
        <p14:creationId xmlns:p14="http://schemas.microsoft.com/office/powerpoint/2010/main" xmlns="" val="1838224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20D5096-DDA5-4C91-B318-9CE4E2CBD509}" type="datetimeFigureOut">
              <a:rPr lang="el-GR" smtClean="0"/>
              <a:pPr/>
              <a:t>25/2/2015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F16EB6A-A41F-4EFC-AF6E-52EF5D26A571}" type="slidenum">
              <a:rPr lang="el-GR" smtClean="0"/>
              <a:pPr/>
              <a:t>‹#›</a:t>
            </a:fld>
            <a:endParaRPr lang="el-GR"/>
          </a:p>
        </p:txBody>
      </p:sp>
    </p:spTree>
    <p:extLst>
      <p:ext uri="{BB962C8B-B14F-4D97-AF65-F5344CB8AC3E}">
        <p14:creationId xmlns:p14="http://schemas.microsoft.com/office/powerpoint/2010/main" xmlns="" val="4200510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20D5096-DDA5-4C91-B318-9CE4E2CBD509}" type="datetimeFigureOut">
              <a:rPr lang="el-GR" smtClean="0"/>
              <a:pPr/>
              <a:t>25/2/2015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F16EB6A-A41F-4EFC-AF6E-52EF5D26A571}" type="slidenum">
              <a:rPr lang="el-GR" smtClean="0"/>
              <a:pPr/>
              <a:t>‹#›</a:t>
            </a:fld>
            <a:endParaRPr lang="el-GR"/>
          </a:p>
        </p:txBody>
      </p:sp>
    </p:spTree>
    <p:extLst>
      <p:ext uri="{BB962C8B-B14F-4D97-AF65-F5344CB8AC3E}">
        <p14:creationId xmlns:p14="http://schemas.microsoft.com/office/powerpoint/2010/main" xmlns="" val="39775416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F20D5096-DDA5-4C91-B318-9CE4E2CBD509}" type="datetimeFigureOut">
              <a:rPr lang="el-GR" smtClean="0"/>
              <a:pPr/>
              <a:t>25/2/2015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2F16EB6A-A41F-4EFC-AF6E-52EF5D26A571}" type="slidenum">
              <a:rPr lang="el-GR" smtClean="0"/>
              <a:pPr/>
              <a:t>‹#›</a:t>
            </a:fld>
            <a:endParaRPr lang="el-GR"/>
          </a:p>
        </p:txBody>
      </p:sp>
    </p:spTree>
    <p:extLst>
      <p:ext uri="{BB962C8B-B14F-4D97-AF65-F5344CB8AC3E}">
        <p14:creationId xmlns:p14="http://schemas.microsoft.com/office/powerpoint/2010/main" xmlns="" val="3885223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F20D5096-DDA5-4C91-B318-9CE4E2CBD509}" type="datetimeFigureOut">
              <a:rPr lang="el-GR" smtClean="0"/>
              <a:pPr/>
              <a:t>25/2/2015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F16EB6A-A41F-4EFC-AF6E-52EF5D26A571}" type="slidenum">
              <a:rPr lang="el-GR" smtClean="0"/>
              <a:pPr/>
              <a:t>‹#›</a:t>
            </a:fld>
            <a:endParaRPr lang="el-GR"/>
          </a:p>
        </p:txBody>
      </p:sp>
    </p:spTree>
    <p:extLst>
      <p:ext uri="{BB962C8B-B14F-4D97-AF65-F5344CB8AC3E}">
        <p14:creationId xmlns:p14="http://schemas.microsoft.com/office/powerpoint/2010/main" xmlns="" val="501033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F20D5096-DDA5-4C91-B318-9CE4E2CBD509}" type="datetimeFigureOut">
              <a:rPr lang="el-GR" smtClean="0"/>
              <a:pPr/>
              <a:t>25/2/2015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2F16EB6A-A41F-4EFC-AF6E-52EF5D26A571}" type="slidenum">
              <a:rPr lang="el-GR" smtClean="0"/>
              <a:pPr/>
              <a:t>‹#›</a:t>
            </a:fld>
            <a:endParaRPr lang="el-GR"/>
          </a:p>
        </p:txBody>
      </p:sp>
    </p:spTree>
    <p:extLst>
      <p:ext uri="{BB962C8B-B14F-4D97-AF65-F5344CB8AC3E}">
        <p14:creationId xmlns:p14="http://schemas.microsoft.com/office/powerpoint/2010/main" xmlns="" val="4066296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F20D5096-DDA5-4C91-B318-9CE4E2CBD509}" type="datetimeFigureOut">
              <a:rPr lang="el-GR" smtClean="0"/>
              <a:pPr/>
              <a:t>25/2/2015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2F16EB6A-A41F-4EFC-AF6E-52EF5D26A571}" type="slidenum">
              <a:rPr lang="el-GR" smtClean="0"/>
              <a:pPr/>
              <a:t>‹#›</a:t>
            </a:fld>
            <a:endParaRPr lang="el-GR"/>
          </a:p>
        </p:txBody>
      </p:sp>
    </p:spTree>
    <p:extLst>
      <p:ext uri="{BB962C8B-B14F-4D97-AF65-F5344CB8AC3E}">
        <p14:creationId xmlns:p14="http://schemas.microsoft.com/office/powerpoint/2010/main" xmlns="" val="547521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20D5096-DDA5-4C91-B318-9CE4E2CBD509}" type="datetimeFigureOut">
              <a:rPr lang="el-GR" smtClean="0"/>
              <a:pPr/>
              <a:t>25/2/2015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2F16EB6A-A41F-4EFC-AF6E-52EF5D26A571}" type="slidenum">
              <a:rPr lang="el-GR" smtClean="0"/>
              <a:pPr/>
              <a:t>‹#›</a:t>
            </a:fld>
            <a:endParaRPr lang="el-GR"/>
          </a:p>
        </p:txBody>
      </p:sp>
    </p:spTree>
    <p:extLst>
      <p:ext uri="{BB962C8B-B14F-4D97-AF65-F5344CB8AC3E}">
        <p14:creationId xmlns:p14="http://schemas.microsoft.com/office/powerpoint/2010/main" xmlns="" val="1053661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20D5096-DDA5-4C91-B318-9CE4E2CBD509}" type="datetimeFigureOut">
              <a:rPr lang="el-GR" smtClean="0"/>
              <a:pPr/>
              <a:t>25/2/2015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F16EB6A-A41F-4EFC-AF6E-52EF5D26A571}" type="slidenum">
              <a:rPr lang="el-GR" smtClean="0"/>
              <a:pPr/>
              <a:t>‹#›</a:t>
            </a:fld>
            <a:endParaRPr lang="el-GR"/>
          </a:p>
        </p:txBody>
      </p:sp>
    </p:spTree>
    <p:extLst>
      <p:ext uri="{BB962C8B-B14F-4D97-AF65-F5344CB8AC3E}">
        <p14:creationId xmlns:p14="http://schemas.microsoft.com/office/powerpoint/2010/main" xmlns="" val="1547922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20D5096-DDA5-4C91-B318-9CE4E2CBD509}" type="datetimeFigureOut">
              <a:rPr lang="el-GR" smtClean="0"/>
              <a:pPr/>
              <a:t>25/2/2015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2F16EB6A-A41F-4EFC-AF6E-52EF5D26A571}" type="slidenum">
              <a:rPr lang="el-GR" smtClean="0"/>
              <a:pPr/>
              <a:t>‹#›</a:t>
            </a:fld>
            <a:endParaRPr lang="el-GR"/>
          </a:p>
        </p:txBody>
      </p:sp>
    </p:spTree>
    <p:extLst>
      <p:ext uri="{BB962C8B-B14F-4D97-AF65-F5344CB8AC3E}">
        <p14:creationId xmlns:p14="http://schemas.microsoft.com/office/powerpoint/2010/main" xmlns="" val="2049477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0D5096-DDA5-4C91-B318-9CE4E2CBD509}" type="datetimeFigureOut">
              <a:rPr lang="el-GR" smtClean="0"/>
              <a:pPr/>
              <a:t>25/2/2015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16EB6A-A41F-4EFC-AF6E-52EF5D26A571}" type="slidenum">
              <a:rPr lang="el-GR" smtClean="0"/>
              <a:pPr/>
              <a:t>‹#›</a:t>
            </a:fld>
            <a:endParaRPr lang="el-GR"/>
          </a:p>
        </p:txBody>
      </p:sp>
    </p:spTree>
    <p:extLst>
      <p:ext uri="{BB962C8B-B14F-4D97-AF65-F5344CB8AC3E}">
        <p14:creationId xmlns:p14="http://schemas.microsoft.com/office/powerpoint/2010/main" xmlns="" val="12385930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3212976"/>
            <a:ext cx="7772400" cy="3195786"/>
          </a:xfrm>
        </p:spPr>
        <p:txBody>
          <a:bodyPr/>
          <a:lstStyle/>
          <a:p>
            <a:r>
              <a:rPr lang="el-GR" b="1" dirty="0" smtClean="0"/>
              <a:t>ΤΑ </a:t>
            </a:r>
            <a:r>
              <a:rPr lang="el-GR" b="1" dirty="0" smtClean="0"/>
              <a:t>ΜΝΗΜ</a:t>
            </a:r>
            <a:r>
              <a:rPr lang="en-US" b="1" dirty="0" smtClean="0"/>
              <a:t>E</a:t>
            </a:r>
            <a:r>
              <a:rPr lang="el-GR" b="1" dirty="0" smtClean="0"/>
              <a:t>ΙΑ </a:t>
            </a:r>
            <a:r>
              <a:rPr lang="el-GR" b="1" dirty="0" smtClean="0"/>
              <a:t>ΤΗΣ ΠΟΛΗΣ ΜΑΣ!</a:t>
            </a:r>
            <a:endParaRPr lang="el-GR" b="1" dirty="0"/>
          </a:p>
        </p:txBody>
      </p:sp>
    </p:spTree>
    <p:extLst>
      <p:ext uri="{BB962C8B-B14F-4D97-AF65-F5344CB8AC3E}">
        <p14:creationId xmlns:p14="http://schemas.microsoft.com/office/powerpoint/2010/main" xmlns="" val="14656345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252520" cy="6939390"/>
          </a:xfrm>
          <a:prstGeom prst="rect">
            <a:avLst/>
          </a:prstGeom>
        </p:spPr>
      </p:pic>
    </p:spTree>
    <p:extLst>
      <p:ext uri="{BB962C8B-B14F-4D97-AF65-F5344CB8AC3E}">
        <p14:creationId xmlns:p14="http://schemas.microsoft.com/office/powerpoint/2010/main" xmlns="" val="32819757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23528" y="332656"/>
            <a:ext cx="4536504" cy="3096344"/>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9512" y="3717032"/>
            <a:ext cx="4608512" cy="2880320"/>
          </a:xfrm>
          <a:prstGeom prst="rect">
            <a:avLst/>
          </a:prstGeom>
        </p:spPr>
      </p:pic>
      <p:sp>
        <p:nvSpPr>
          <p:cNvPr id="7" name="TextBox 6"/>
          <p:cNvSpPr txBox="1"/>
          <p:nvPr/>
        </p:nvSpPr>
        <p:spPr>
          <a:xfrm>
            <a:off x="5148064" y="1268760"/>
            <a:ext cx="3456384" cy="4154984"/>
          </a:xfrm>
          <a:prstGeom prst="rect">
            <a:avLst/>
          </a:prstGeom>
          <a:noFill/>
        </p:spPr>
        <p:txBody>
          <a:bodyPr wrap="square" rtlCol="0">
            <a:spAutoFit/>
          </a:bodyPr>
          <a:lstStyle/>
          <a:p>
            <a:r>
              <a:rPr lang="el-GR" sz="4400" dirty="0" smtClean="0"/>
              <a:t>ΕΠΙΣΚΕΨΗ ΤΟΥ ΤΜΗΜΑΤΟΣ Α4 ΣΤΑ ΜΝΗΜΙΑ ΤΗΣ ΠΟΛΗΣ ΜΑΣ</a:t>
            </a:r>
          </a:p>
        </p:txBody>
      </p:sp>
    </p:spTree>
    <p:extLst>
      <p:ext uri="{BB962C8B-B14F-4D97-AF65-F5344CB8AC3E}">
        <p14:creationId xmlns:p14="http://schemas.microsoft.com/office/powerpoint/2010/main" xmlns="" val="2053156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ΡΟΤΟΝΤΑ!</a:t>
            </a:r>
            <a:br>
              <a:rPr lang="el-GR" dirty="0" smtClean="0"/>
            </a:br>
            <a:endParaRPr lang="el-GR" dirty="0"/>
          </a:p>
        </p:txBody>
      </p:sp>
      <p:sp>
        <p:nvSpPr>
          <p:cNvPr id="3" name="Θέση περιεχομένου 2"/>
          <p:cNvSpPr>
            <a:spLocks noGrp="1"/>
          </p:cNvSpPr>
          <p:nvPr>
            <p:ph idx="1"/>
          </p:nvPr>
        </p:nvSpPr>
        <p:spPr/>
        <p:txBody>
          <a:bodyPr/>
          <a:lstStyle/>
          <a:p>
            <a:r>
              <a:rPr lang="el-GR" dirty="0" err="1"/>
              <a:t>΄Η</a:t>
            </a:r>
            <a:r>
              <a:rPr lang="el-GR" dirty="0"/>
              <a:t> ΠΡΟΕΛΕΥΣΗ ΤΟΥ ΟΝΟΜΑΤΟΣ ΤΗΣ ΡΟΤΟΝΤΑΣ ΚΑΙ Η ΣΗΜΕΡΙΝΗ ΛΕΙΤΟΥΡΓΙΑ ΤΗΣ </a:t>
            </a:r>
            <a:r>
              <a:rPr lang="el-GR" dirty="0" smtClean="0"/>
              <a:t>΄</a:t>
            </a:r>
            <a:endParaRPr lang="el-GR" dirty="0"/>
          </a:p>
          <a:p>
            <a:r>
              <a:rPr lang="el-GR" dirty="0"/>
              <a:t>Ροτόντα ονομάστηκε από το κυκλικό της σχήμα, ενώ το όνομα Άγιος Γεώργιος πήρε από το γειτονικό ομώνυμο εκκλησάκι. Σήμερα λειτουργεί ως μουσείο.</a:t>
            </a:r>
          </a:p>
          <a:p>
            <a:endParaRPr lang="el-GR" dirty="0"/>
          </a:p>
          <a:p>
            <a:endParaRPr lang="el-GR" dirty="0"/>
          </a:p>
        </p:txBody>
      </p:sp>
    </p:spTree>
    <p:extLst>
      <p:ext uri="{BB962C8B-B14F-4D97-AF65-F5344CB8AC3E}">
        <p14:creationId xmlns:p14="http://schemas.microsoft.com/office/powerpoint/2010/main" xmlns="" val="4223484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ΚΑΤΟΨΗ’’</a:t>
            </a:r>
          </a:p>
        </p:txBody>
      </p:sp>
      <p:sp>
        <p:nvSpPr>
          <p:cNvPr id="3" name="Θέση περιεχομένου 2"/>
          <p:cNvSpPr>
            <a:spLocks noGrp="1"/>
          </p:cNvSpPr>
          <p:nvPr>
            <p:ph idx="1"/>
          </p:nvPr>
        </p:nvSpPr>
        <p:spPr/>
        <p:txBody>
          <a:bodyPr>
            <a:normAutofit fontScale="85000" lnSpcReduction="20000"/>
          </a:bodyPr>
          <a:lstStyle/>
          <a:p>
            <a:r>
              <a:rPr lang="el-GR" dirty="0"/>
              <a:t>Το κυκλικό κτίριο της Ροτόντας, με πάχος τοιχοποιίας 6,3μ. αποτελείται από 8 κόγχες (μαζί με αυτή του ιερού) με ισάριθμα και αντίστοιχα τόξα, έτσι ώστε τελικά να δίνεται η αίσθηση </a:t>
            </a:r>
            <a:r>
              <a:rPr lang="el-GR" dirty="0" err="1"/>
              <a:t>πεσσώνπαρά</a:t>
            </a:r>
            <a:r>
              <a:rPr lang="el-GR" dirty="0"/>
              <a:t> τοιχοποιίας. Πάνω από τα τόξα αυτά υπάρχουν αντίστοιχα παράθυρα με τοξωτές απολήξεις και πιο πάνω, στη βάση του θόλου, μία άλλη σειρά μικρών παραθύρων.</a:t>
            </a:r>
          </a:p>
          <a:p>
            <a:r>
              <a:rPr lang="el-GR" dirty="0"/>
              <a:t>    Ο τούβλινος θόλος, με διάμετρο 24,5μ. περίπου, δεν είναι ορατός εξωτερικά. Ο περιμετρικός τοίχος, με μειωμένο πάχος, επεκτείνεται προς τα πάνω και σκεπάζει εξωτερικά το θόλο. Πάνω στην τοιχοποιία αυτή εδράζεται η ξύλινη κυκλική κεραμωτή στέγη του μνημείου.</a:t>
            </a:r>
          </a:p>
          <a:p>
            <a:endParaRPr lang="el-GR" dirty="0"/>
          </a:p>
        </p:txBody>
      </p:sp>
    </p:spTree>
    <p:extLst>
      <p:ext uri="{BB962C8B-B14F-4D97-AF65-F5344CB8AC3E}">
        <p14:creationId xmlns:p14="http://schemas.microsoft.com/office/powerpoint/2010/main" xmlns="" val="41449258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233512" y="160462"/>
            <a:ext cx="3779912" cy="2620466"/>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188640"/>
            <a:ext cx="5143500" cy="6192688"/>
          </a:xfrm>
          <a:prstGeom prst="rect">
            <a:avLst/>
          </a:prstGeom>
        </p:spPr>
      </p:pic>
      <p:pic>
        <p:nvPicPr>
          <p:cNvPr id="7" name="Εικόνα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258220" y="3284984"/>
            <a:ext cx="3660454" cy="2880320"/>
          </a:xfrm>
          <a:prstGeom prst="rect">
            <a:avLst/>
          </a:prstGeom>
        </p:spPr>
      </p:pic>
    </p:spTree>
    <p:extLst>
      <p:ext uri="{BB962C8B-B14F-4D97-AF65-F5344CB8AC3E}">
        <p14:creationId xmlns:p14="http://schemas.microsoft.com/office/powerpoint/2010/main" xmlns="" val="331686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30362735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8778" y="188640"/>
            <a:ext cx="4399206" cy="6425952"/>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572000" y="206864"/>
            <a:ext cx="4464496" cy="6407727"/>
          </a:xfrm>
          <a:prstGeom prst="rect">
            <a:avLst/>
          </a:prstGeom>
        </p:spPr>
      </p:pic>
    </p:spTree>
    <p:extLst>
      <p:ext uri="{BB962C8B-B14F-4D97-AF65-F5344CB8AC3E}">
        <p14:creationId xmlns:p14="http://schemas.microsoft.com/office/powerpoint/2010/main" xmlns="" val="34756885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0795" y="29166"/>
            <a:ext cx="4962972" cy="6381328"/>
          </a:xfrm>
          <a:prstGeom prst="rect">
            <a:avLst/>
          </a:prstGeom>
        </p:spPr>
      </p:pic>
      <p:pic>
        <p:nvPicPr>
          <p:cNvPr id="5" name="Εικόνα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149985" y="39185"/>
            <a:ext cx="3923928" cy="6424170"/>
          </a:xfrm>
          <a:prstGeom prst="rect">
            <a:avLst/>
          </a:prstGeom>
        </p:spPr>
      </p:pic>
      <p:sp>
        <p:nvSpPr>
          <p:cNvPr id="6" name="TextBox 5"/>
          <p:cNvSpPr txBox="1"/>
          <p:nvPr/>
        </p:nvSpPr>
        <p:spPr>
          <a:xfrm>
            <a:off x="5580112" y="476672"/>
            <a:ext cx="3240360" cy="830997"/>
          </a:xfrm>
          <a:prstGeom prst="rect">
            <a:avLst/>
          </a:prstGeom>
          <a:noFill/>
        </p:spPr>
        <p:txBody>
          <a:bodyPr wrap="square" rtlCol="0">
            <a:spAutoFit/>
          </a:bodyPr>
          <a:lstStyle/>
          <a:p>
            <a:r>
              <a:rPr lang="el-GR" sz="2400" dirty="0" smtClean="0"/>
              <a:t>ΕΠΙΜΕΛΕΙΑ:ΜΠΕΚΙΡΗ</a:t>
            </a:r>
          </a:p>
          <a:p>
            <a:r>
              <a:rPr lang="el-GR" sz="2400" dirty="0" smtClean="0"/>
              <a:t>ΡΟΜΙΝΑ!</a:t>
            </a:r>
            <a:endParaRPr lang="el-GR" sz="2400" dirty="0"/>
          </a:p>
        </p:txBody>
      </p:sp>
    </p:spTree>
    <p:extLst>
      <p:ext uri="{BB962C8B-B14F-4D97-AF65-F5344CB8AC3E}">
        <p14:creationId xmlns:p14="http://schemas.microsoft.com/office/powerpoint/2010/main" xmlns="" val="25617382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410" b="1" dirty="0" smtClean="0"/>
              <a:t>ΛΕΥΚΟΣ ΠΥΡΓΟΣ</a:t>
            </a:r>
            <a:endParaRPr lang="el-GR" sz="4410" b="1" dirty="0"/>
          </a:p>
        </p:txBody>
      </p:sp>
      <p:sp>
        <p:nvSpPr>
          <p:cNvPr id="5" name="Θέση περιεχομένου 4"/>
          <p:cNvSpPr>
            <a:spLocks noGrp="1"/>
          </p:cNvSpPr>
          <p:nvPr>
            <p:ph idx="1"/>
          </p:nvPr>
        </p:nvSpPr>
        <p:spPr/>
        <p:txBody>
          <a:bodyPr>
            <a:normAutofit fontScale="70000" lnSpcReduction="20000"/>
          </a:bodyPr>
          <a:lstStyle/>
          <a:p>
            <a:r>
              <a:rPr lang="el-GR" sz="2400" dirty="0" smtClean="0"/>
              <a:t>Κατά μία εκδοχή, η χρονολογία κατασκευής του μνημείου τοποθετείται περί το 1450-1470, λίγο μετά την κατάληψη της Θεσσαλονίκης από τους Τούρκους (1430) και πρόκειται για ένα από τα </a:t>
            </a:r>
            <a:r>
              <a:rPr lang="el-GR" sz="2400" dirty="0" err="1" smtClean="0"/>
              <a:t>πρωιμότερ</a:t>
            </a:r>
            <a:r>
              <a:rPr lang="el-GR" sz="2400" dirty="0" err="1"/>
              <a:t>α</a:t>
            </a:r>
            <a:r>
              <a:rPr lang="el-GR" sz="2400" dirty="0" smtClean="0"/>
              <a:t> δείγματα οθωμανικής οχυρωματικής που λαμβάνει υπόψη της το πυροβολικό.</a:t>
            </a:r>
            <a:endParaRPr lang="en-US" sz="2400" dirty="0" smtClean="0"/>
          </a:p>
          <a:p>
            <a:r>
              <a:rPr lang="el-GR" sz="2400" dirty="0"/>
              <a:t> Το 1912 μετά την απελευθέρωση της Θεσσαλονίκης, υψώθηκε η ελληνική σημαία στην κορυφή του Λευκού Πύργου με ιστό το κεντρικό κατάρτι, λάφυρο-τρόπαιο από το βυθισμένο στον Θερμαϊκό, από το </a:t>
            </a:r>
            <a:r>
              <a:rPr lang="el-GR" sz="2400" dirty="0" err="1" smtClean="0"/>
              <a:t>τορπιλλοβόλο</a:t>
            </a:r>
            <a:r>
              <a:rPr lang="el-GR" sz="2400" dirty="0"/>
              <a:t> Τ-11 του Νικολάου Βότση, τουρκικό θωρηκτό "</a:t>
            </a:r>
            <a:r>
              <a:rPr lang="el-GR" sz="2400" dirty="0" smtClean="0"/>
              <a:t>Φετίχ-</a:t>
            </a:r>
            <a:r>
              <a:rPr lang="el-GR" sz="2400" dirty="0" err="1" smtClean="0"/>
              <a:t>Μπουλέν".</a:t>
            </a:r>
            <a:r>
              <a:rPr lang="el-GR" sz="2400" dirty="0" err="1"/>
              <a:t>Τ</a:t>
            </a:r>
            <a:r>
              <a:rPr lang="el-GR" sz="2400" dirty="0"/>
              <a:t>ο Ναυτικό, λόγω της καίριας θέσης της Θεσσαλονίκης και του Λευκού Πύργου, εγκαθιστά σταθμό ασυρμάτου τύπου σπινθήρα (spark transmitter) με κεραία τον ιστό της σημαίας του Λευκού Πύργου.</a:t>
            </a:r>
          </a:p>
          <a:p>
            <a:r>
              <a:rPr lang="el-GR" sz="2400" dirty="0"/>
              <a:t>      Κατά τον Α΄ Παγκόσμιο Πόλεμο, ο Λευκός Πύργος στέγαζε το κέντρο διαβιβάσεων των Συμμάχων, ενώ το 1916 χρησιμοποίησαν έναν όροφό του για τη φύλαξη αρχαιοτήτων από αρχαιολογικές εργασίες στη ζώνη ευθύνης του βρετανικού εκστρατευτικού σώματος. Μετά την απελευθέρωση της Θεσσαλονίκης (1912), το μνημείο περιήλθε στο ελληνικό δημόσιο και έως το 1983 φιλοξένησε την αεράμυνα της πόλης, το εργαστήριο Μετεωρολογίας του Πανεπιστημίου και συστήματα </a:t>
            </a:r>
            <a:r>
              <a:rPr lang="el-GR" sz="2400" dirty="0" err="1"/>
              <a:t>Ναυτοπροσκόπων</a:t>
            </a:r>
            <a:r>
              <a:rPr lang="el-GR" sz="2400" dirty="0"/>
              <a:t>.</a:t>
            </a:r>
          </a:p>
          <a:p>
            <a:r>
              <a:rPr lang="el-GR" sz="2400" dirty="0"/>
              <a:t>     Στις 25 Μαρτίου του 1927 ο πρωτοπόρος της Ελληνικής &amp; της Βαλκανικής Ραδιοφωνίας Χρίστος </a:t>
            </a:r>
            <a:r>
              <a:rPr lang="el-GR" sz="2400" dirty="0" err="1"/>
              <a:t>Τσιγγιρίδης</a:t>
            </a:r>
            <a:r>
              <a:rPr lang="el-GR" sz="2400" dirty="0"/>
              <a:t> (1877-1947) κάνει την πρώτη του ραδιοφωνική εκπομπή με την κεραία του Ναυτικού</a:t>
            </a:r>
            <a:r>
              <a:rPr lang="el-GR" sz="2400" dirty="0" smtClean="0"/>
              <a:t>.</a:t>
            </a:r>
            <a:endParaRPr lang="en-US" sz="2400" dirty="0" smtClean="0"/>
          </a:p>
          <a:p>
            <a:endParaRPr lang="el-GR" sz="2400" dirty="0" smtClean="0"/>
          </a:p>
          <a:p>
            <a:endParaRPr lang="el-GR" dirty="0"/>
          </a:p>
        </p:txBody>
      </p:sp>
    </p:spTree>
    <p:extLst>
      <p:ext uri="{BB962C8B-B14F-4D97-AF65-F5344CB8AC3E}">
        <p14:creationId xmlns:p14="http://schemas.microsoft.com/office/powerpoint/2010/main" xmlns="" val="32015533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6000" r="-6000"/>
          </a:stretch>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smtClean="0"/>
              <a:t>ΚΑΣΤΡΑ!</a:t>
            </a:r>
            <a:endParaRPr lang="el-GR" b="1" dirty="0"/>
          </a:p>
        </p:txBody>
      </p:sp>
      <p:sp>
        <p:nvSpPr>
          <p:cNvPr id="5" name="Θέση περιεχομένου 4"/>
          <p:cNvSpPr>
            <a:spLocks noGrp="1"/>
          </p:cNvSpPr>
          <p:nvPr>
            <p:ph idx="1"/>
          </p:nvPr>
        </p:nvSpPr>
        <p:spPr/>
        <p:txBody>
          <a:bodyPr>
            <a:normAutofit fontScale="77500" lnSpcReduction="20000"/>
          </a:bodyPr>
          <a:lstStyle/>
          <a:p>
            <a:r>
              <a:rPr lang="el-GR" dirty="0"/>
              <a:t>1)Τι ονομάζουμε Κάστρα;</a:t>
            </a:r>
          </a:p>
          <a:p>
            <a:r>
              <a:rPr lang="el-GR" dirty="0"/>
              <a:t>2)Tι είναι τα κάστρα της Θεσσαλονίκης;</a:t>
            </a:r>
          </a:p>
          <a:p>
            <a:endParaRPr lang="el-GR" dirty="0"/>
          </a:p>
          <a:p>
            <a:endParaRPr lang="el-GR" dirty="0"/>
          </a:p>
          <a:p>
            <a:r>
              <a:rPr lang="el-GR" dirty="0"/>
              <a:t>Αυτό που λέμε σήμερα "Κάστρα της Θεσσαλονίκης" είναι μέρος μόνο της παλιάς οχύρωσης. Στην αρχική τους μορφή, τα τείχη και τα κάστρα της Θεσσαλονίκης περιέβαλλαν ολόκληρη την πόλη, συμπεριλαμβανομένης της πλευράς που βρέχεται από τη θάλασσα. </a:t>
            </a:r>
          </a:p>
          <a:p>
            <a:endParaRPr lang="el-GR" dirty="0"/>
          </a:p>
          <a:p>
            <a:r>
              <a:rPr lang="el-GR" dirty="0"/>
              <a:t>Τα Κάστρα της Θεσσαλονίκης είναι ένα σύμπλεγμα τειχών, πύργων και οχυρώσεων με μοναδική αρχαιολογική, αρχιτεκτονική και ιστορική σημασία</a:t>
            </a:r>
          </a:p>
        </p:txBody>
      </p:sp>
    </p:spTree>
    <p:extLst>
      <p:ext uri="{BB962C8B-B14F-4D97-AF65-F5344CB8AC3E}">
        <p14:creationId xmlns:p14="http://schemas.microsoft.com/office/powerpoint/2010/main" xmlns="" val="36704950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188640"/>
            <a:ext cx="8229600" cy="1944216"/>
          </a:xfrm>
        </p:spPr>
        <p:txBody>
          <a:bodyPr>
            <a:normAutofit fontScale="92500" lnSpcReduction="20000"/>
          </a:bodyPr>
          <a:lstStyle/>
          <a:p>
            <a:r>
              <a:rPr lang="el-GR" dirty="0"/>
              <a:t>Από τους πύργους σώζονται περίπου οι 60. Όλοι έχουν τετράγωνη διατομή εκτός από τον Λευκό Πύργο και τον πύργο </a:t>
            </a:r>
            <a:r>
              <a:rPr lang="el-GR" dirty="0" err="1"/>
              <a:t>Τριγωνίου</a:t>
            </a:r>
            <a:r>
              <a:rPr lang="el-GR" dirty="0"/>
              <a:t>. Αυτοί οι δύο θεωρούνται χτίσματα του 15ου αιώνα και έχουν χτιστεί πάνω σε παλαιότερους πύργους.</a:t>
            </a:r>
          </a:p>
        </p:txBody>
      </p:sp>
      <p:pic>
        <p:nvPicPr>
          <p:cNvPr id="7" name="Εικόνα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23528" y="2292183"/>
            <a:ext cx="8496944" cy="4176464"/>
          </a:xfrm>
          <a:prstGeom prst="rect">
            <a:avLst/>
          </a:prstGeom>
        </p:spPr>
      </p:pic>
    </p:spTree>
    <p:extLst>
      <p:ext uri="{BB962C8B-B14F-4D97-AF65-F5344CB8AC3E}">
        <p14:creationId xmlns:p14="http://schemas.microsoft.com/office/powerpoint/2010/main" xmlns="" val="31470768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 </a:t>
            </a:r>
            <a:r>
              <a:rPr lang="el-GR" dirty="0"/>
              <a:t>Πότε ιδρύθηκε η Θεσσαλονίκη και από ποιους;</a:t>
            </a:r>
          </a:p>
        </p:txBody>
      </p:sp>
      <p:sp>
        <p:nvSpPr>
          <p:cNvPr id="3" name="Θέση περιεχομένου 2"/>
          <p:cNvSpPr>
            <a:spLocks noGrp="1"/>
          </p:cNvSpPr>
          <p:nvPr>
            <p:ph idx="1"/>
          </p:nvPr>
        </p:nvSpPr>
        <p:spPr/>
        <p:txBody>
          <a:bodyPr/>
          <a:lstStyle/>
          <a:p>
            <a:pPr>
              <a:buNone/>
            </a:pPr>
            <a:r>
              <a:rPr lang="el-GR" dirty="0" smtClean="0"/>
              <a:t>  </a:t>
            </a:r>
            <a:r>
              <a:rPr lang="el-GR" dirty="0"/>
              <a:t>Η Θεσσαλονίκη ιδρύθηκε το 316 </a:t>
            </a:r>
            <a:r>
              <a:rPr lang="el-GR" dirty="0" err="1"/>
              <a:t>π.Χ.</a:t>
            </a:r>
            <a:r>
              <a:rPr lang="el-GR" dirty="0"/>
              <a:t> από έναν από τους επιγόνους του Μεγάλου Αλεξάνδρου  τον Κάσσανδρο. Ο Κάσσανδρος για να μπορέσει να διεκδικήσει το θρόνο της </a:t>
            </a:r>
            <a:r>
              <a:rPr lang="el-GR" dirty="0" smtClean="0"/>
              <a:t>Μακεδονίας</a:t>
            </a:r>
            <a:r>
              <a:rPr lang="en-US" dirty="0" smtClean="0"/>
              <a:t> </a:t>
            </a:r>
            <a:r>
              <a:rPr lang="el-GR" dirty="0" smtClean="0"/>
              <a:t>παντρεύτηκε </a:t>
            </a:r>
            <a:r>
              <a:rPr lang="el-GR" dirty="0"/>
              <a:t>την ετεροθαλή αδελφή του Μεγάλου Αλεξάνδρου, τη Θεσσαλονίκη, προς τιμήν της οποίας ίδρυσε την πόλη συνενώνοντας 26 πολίχνες, που βρίσκονταν γύρω από το Θερμαϊκό κόλπο. </a:t>
            </a:r>
          </a:p>
          <a:p>
            <a:endParaRPr lang="el-GR" dirty="0"/>
          </a:p>
        </p:txBody>
      </p:sp>
    </p:spTree>
    <p:extLst>
      <p:ext uri="{BB962C8B-B14F-4D97-AF65-F5344CB8AC3E}">
        <p14:creationId xmlns:p14="http://schemas.microsoft.com/office/powerpoint/2010/main" xmlns="" val="1388260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t>ΜΟΝΗ ΒΛΑΤΑΔΩΝ!</a:t>
            </a:r>
            <a:endParaRPr lang="el-GR" b="1" dirty="0"/>
          </a:p>
        </p:txBody>
      </p:sp>
      <p:sp>
        <p:nvSpPr>
          <p:cNvPr id="3" name="Θέση περιεχομένου 2"/>
          <p:cNvSpPr>
            <a:spLocks noGrp="1"/>
          </p:cNvSpPr>
          <p:nvPr>
            <p:ph idx="1"/>
          </p:nvPr>
        </p:nvSpPr>
        <p:spPr/>
        <p:txBody>
          <a:bodyPr>
            <a:normAutofit fontScale="77500" lnSpcReduction="20000"/>
          </a:bodyPr>
          <a:lstStyle/>
          <a:p>
            <a:r>
              <a:rPr lang="el-GR" dirty="0"/>
              <a:t>    Η Μονή </a:t>
            </a:r>
            <a:r>
              <a:rPr lang="el-GR" dirty="0" err="1"/>
              <a:t>Βλατάδων</a:t>
            </a:r>
            <a:r>
              <a:rPr lang="el-GR" dirty="0"/>
              <a:t> (ή </a:t>
            </a:r>
            <a:r>
              <a:rPr lang="el-GR" dirty="0" err="1"/>
              <a:t>Βλαταίων</a:t>
            </a:r>
            <a:r>
              <a:rPr lang="el-GR" dirty="0"/>
              <a:t>) βρίσκεται στο βόρειο τμήμα της Άνω Πόλης της Θεσσαλονίκης, νότια των Βόρειων Τειχών, απέναντι από τον Πύργο των Παλαιολόγων και σε υψόμετρο 130 περίπου μέτρων από τη θάλασσα. </a:t>
            </a:r>
          </a:p>
          <a:p>
            <a:r>
              <a:rPr lang="el-GR" dirty="0"/>
              <a:t>  Κατά την περίοδο της τουρκοκρατίας η Μονή </a:t>
            </a:r>
            <a:r>
              <a:rPr lang="el-GR" dirty="0" err="1"/>
              <a:t>Βλατάδων</a:t>
            </a:r>
            <a:r>
              <a:rPr lang="el-GR" dirty="0"/>
              <a:t> ονομαζόταν "</a:t>
            </a:r>
            <a:r>
              <a:rPr lang="el-GR" dirty="0" err="1"/>
              <a:t>Τσαούς</a:t>
            </a:r>
            <a:r>
              <a:rPr lang="el-GR" dirty="0"/>
              <a:t> Μοναστήρι", ίσως από το όνομα του Τούρκου στρατιωτικού διοικητή </a:t>
            </a:r>
            <a:r>
              <a:rPr lang="el-GR" dirty="0" err="1"/>
              <a:t>Τσαούς</a:t>
            </a:r>
            <a:r>
              <a:rPr lang="el-GR" dirty="0"/>
              <a:t>-Μπέη, που ήταν εγκατεστημένος στο "Επταπύργιο", βόρεια της Μονής και σύχναζε στο μοναστήρι για να απολαμβάνει τον καθαρό αέρα και την υπέροχη θέα </a:t>
            </a:r>
            <a:r>
              <a:rPr lang="el-GR" dirty="0" smtClean="0"/>
              <a:t>του</a:t>
            </a:r>
          </a:p>
          <a:p>
            <a:r>
              <a:rPr lang="el-GR" dirty="0" smtClean="0"/>
              <a:t>.</a:t>
            </a:r>
          </a:p>
        </p:txBody>
      </p:sp>
    </p:spTree>
    <p:extLst>
      <p:ext uri="{BB962C8B-B14F-4D97-AF65-F5344CB8AC3E}">
        <p14:creationId xmlns:p14="http://schemas.microsoft.com/office/powerpoint/2010/main" xmlns="" val="2559020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476672"/>
            <a:ext cx="8229600" cy="5400599"/>
          </a:xfrm>
        </p:spPr>
        <p:txBody>
          <a:bodyPr>
            <a:normAutofit/>
          </a:bodyPr>
          <a:lstStyle/>
          <a:p>
            <a:r>
              <a:rPr lang="el-GR" dirty="0"/>
              <a:t> Η Μονή </a:t>
            </a:r>
            <a:r>
              <a:rPr lang="el-GR" dirty="0" err="1"/>
              <a:t>Βλατάδων</a:t>
            </a:r>
            <a:r>
              <a:rPr lang="el-GR" dirty="0"/>
              <a:t> είναι σταυροπηγιακή Μονή, που σημαίνει πως εξαρτάται απευθείας από το Πατριαρχείο της Κωνσταντινούπολης. Σύμφωνα με την παράδοση, στον τόπο που ιδρύονταν μοναστήρια, κατά τη θεμελίωση, τοποθετούνταν στο χώρο σταυρός ("σταυρός </a:t>
            </a:r>
            <a:r>
              <a:rPr lang="el-GR" dirty="0" err="1"/>
              <a:t>πήξαιτο</a:t>
            </a:r>
            <a:r>
              <a:rPr lang="el-GR" dirty="0"/>
              <a:t>") και έμεινε έτσι η ορολογία αυτή. </a:t>
            </a:r>
          </a:p>
        </p:txBody>
      </p:sp>
    </p:spTree>
    <p:extLst>
      <p:ext uri="{BB962C8B-B14F-4D97-AF65-F5344CB8AC3E}">
        <p14:creationId xmlns:p14="http://schemas.microsoft.com/office/powerpoint/2010/main" xmlns="" val="16973480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251521" y="260648"/>
            <a:ext cx="4320480" cy="4608512"/>
          </a:xfrm>
        </p:spPr>
      </p:pic>
      <p:sp>
        <p:nvSpPr>
          <p:cNvPr id="5" name="TextBox 4"/>
          <p:cNvSpPr txBox="1"/>
          <p:nvPr/>
        </p:nvSpPr>
        <p:spPr>
          <a:xfrm>
            <a:off x="323528" y="5013176"/>
            <a:ext cx="4104456" cy="1477328"/>
          </a:xfrm>
          <a:prstGeom prst="rect">
            <a:avLst/>
          </a:prstGeom>
          <a:noFill/>
        </p:spPr>
        <p:txBody>
          <a:bodyPr wrap="square" rtlCol="0">
            <a:spAutoFit/>
          </a:bodyPr>
          <a:lstStyle/>
          <a:p>
            <a:r>
              <a:rPr lang="el-GR" dirty="0"/>
              <a:t>Το ηγουμενείο της Μονής </a:t>
            </a:r>
            <a:r>
              <a:rPr lang="el-GR" dirty="0" err="1"/>
              <a:t>Βλατάδων</a:t>
            </a:r>
            <a:r>
              <a:rPr lang="el-GR" dirty="0"/>
              <a:t> Θεσσαλονίκης. </a:t>
            </a:r>
            <a:br>
              <a:rPr lang="el-GR" dirty="0"/>
            </a:br>
            <a:r>
              <a:rPr lang="el-GR" dirty="0"/>
              <a:t>Το κτίσμα αυτό κατασκευάστηκε στα 1926 στην ίδια θέση όπου υπήρχε το παλιό ηγουμενείο της Μονής </a:t>
            </a:r>
          </a:p>
        </p:txBody>
      </p:sp>
      <p:pic>
        <p:nvPicPr>
          <p:cNvPr id="6" name="Εικόνα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644008" y="404664"/>
            <a:ext cx="4160758" cy="4302077"/>
          </a:xfrm>
          <a:prstGeom prst="rect">
            <a:avLst/>
          </a:prstGeom>
        </p:spPr>
      </p:pic>
      <p:sp>
        <p:nvSpPr>
          <p:cNvPr id="7" name="TextBox 6"/>
          <p:cNvSpPr txBox="1"/>
          <p:nvPr/>
        </p:nvSpPr>
        <p:spPr>
          <a:xfrm>
            <a:off x="4788024" y="5014455"/>
            <a:ext cx="4016742" cy="1477328"/>
          </a:xfrm>
          <a:prstGeom prst="rect">
            <a:avLst/>
          </a:prstGeom>
          <a:noFill/>
        </p:spPr>
        <p:txBody>
          <a:bodyPr wrap="square" rtlCol="0">
            <a:spAutoFit/>
          </a:bodyPr>
          <a:lstStyle/>
          <a:p>
            <a:r>
              <a:rPr lang="el-GR" dirty="0"/>
              <a:t>Ο </a:t>
            </a:r>
            <a:r>
              <a:rPr lang="el-GR" dirty="0" err="1"/>
              <a:t>ναϊσκος</a:t>
            </a:r>
            <a:r>
              <a:rPr lang="el-GR" dirty="0"/>
              <a:t> της Κοίμησης της Θεοτόκου.</a:t>
            </a:r>
          </a:p>
          <a:p>
            <a:r>
              <a:rPr lang="el-GR" dirty="0"/>
              <a:t>Το νεόδμητο αυτό κτίσμα του όλου συγκροτήματος της Μονής βρίσκεται δυτικά του καθολικού.</a:t>
            </a:r>
          </a:p>
          <a:p>
            <a:endParaRPr lang="el-GR" dirty="0"/>
          </a:p>
        </p:txBody>
      </p:sp>
    </p:spTree>
    <p:extLst>
      <p:ext uri="{BB962C8B-B14F-4D97-AF65-F5344CB8AC3E}">
        <p14:creationId xmlns:p14="http://schemas.microsoft.com/office/powerpoint/2010/main" xmlns="" val="39868238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t>ΘΡΙΑΜΒΙΚΗ ΑΨΙΔΑ ΤΟΥ ΓΑΛΕΡΙΟΥ!</a:t>
            </a:r>
            <a:endParaRPr lang="el-GR" b="1" dirty="0"/>
          </a:p>
        </p:txBody>
      </p:sp>
      <p:sp>
        <p:nvSpPr>
          <p:cNvPr id="3" name="Θέση περιεχομένου 2"/>
          <p:cNvSpPr>
            <a:spLocks noGrp="1"/>
          </p:cNvSpPr>
          <p:nvPr>
            <p:ph idx="1"/>
          </p:nvPr>
        </p:nvSpPr>
        <p:spPr>
          <a:xfrm>
            <a:off x="323528" y="2211791"/>
            <a:ext cx="8229600" cy="4313553"/>
          </a:xfrm>
        </p:spPr>
        <p:txBody>
          <a:bodyPr>
            <a:normAutofit fontScale="77500" lnSpcReduction="20000"/>
          </a:bodyPr>
          <a:lstStyle/>
          <a:p>
            <a:r>
              <a:rPr lang="el-GR" dirty="0"/>
              <a:t>Ένα από τα πιο χαρακτηριστικά μνημεία της Θεσσαλονίκης είναι η θριαμβική αψίδα του </a:t>
            </a:r>
            <a:r>
              <a:rPr lang="el-GR" dirty="0" err="1"/>
              <a:t>Γαλέριου</a:t>
            </a:r>
            <a:r>
              <a:rPr lang="el-GR" dirty="0"/>
              <a:t> γνωστή και ως </a:t>
            </a:r>
            <a:r>
              <a:rPr lang="el-GR" dirty="0" smtClean="0"/>
              <a:t>καμ</a:t>
            </a:r>
            <a:r>
              <a:rPr lang="el-GR" dirty="0" smtClean="0"/>
              <a:t>ά</a:t>
            </a:r>
            <a:r>
              <a:rPr lang="el-GR" dirty="0" smtClean="0"/>
              <a:t>ρα</a:t>
            </a:r>
            <a:r>
              <a:rPr lang="el-GR" dirty="0"/>
              <a:t>, που βρίσκεται στην πάνω πλευρά της οδού Εγνατίας και σε μικρή απόσταση από την Ροτόντα. Αποτελεί ένα από τα πιο γνωστά σημεία συνάντησης των κατοίκων και επισκεπτών της πόλης</a:t>
            </a:r>
            <a:r>
              <a:rPr lang="el-GR" dirty="0" smtClean="0"/>
              <a:t>.</a:t>
            </a:r>
          </a:p>
          <a:p>
            <a:r>
              <a:rPr lang="el-GR" dirty="0"/>
              <a:t>Τη νίκη λοιπόν του </a:t>
            </a:r>
            <a:r>
              <a:rPr lang="el-GR" dirty="0" err="1"/>
              <a:t>Γαλέριου</a:t>
            </a:r>
            <a:r>
              <a:rPr lang="el-GR" dirty="0"/>
              <a:t> εναντίον του Ναρσή αφηγούνταν οι τέσσερις κύριοι πεσσοί του μνημείου. Τα εικονογραφικά θέματα αναπτύσσονται σε ζώνες, από τέσσερις στις τρεις πλευρές κάθε πεσσού και από δύο σε κάθε πλευρά που βρίσκεται απέναντι από τους δευτερεύοντες πεσσούς. Κάθε ζώνη έχει διαφορετικό πλάτος. </a:t>
            </a:r>
          </a:p>
          <a:p>
            <a:endParaRPr lang="el-GR" dirty="0"/>
          </a:p>
          <a:p>
            <a:endParaRPr lang="el-GR" dirty="0"/>
          </a:p>
        </p:txBody>
      </p:sp>
      <p:sp>
        <p:nvSpPr>
          <p:cNvPr id="4" name="TextBox 3"/>
          <p:cNvSpPr txBox="1"/>
          <p:nvPr/>
        </p:nvSpPr>
        <p:spPr>
          <a:xfrm>
            <a:off x="2627784" y="2204864"/>
            <a:ext cx="3312368" cy="369332"/>
          </a:xfrm>
          <a:prstGeom prst="rect">
            <a:avLst/>
          </a:prstGeom>
          <a:noFill/>
        </p:spPr>
        <p:txBody>
          <a:bodyPr wrap="square" rtlCol="0">
            <a:spAutoFit/>
          </a:bodyPr>
          <a:lstStyle/>
          <a:p>
            <a:r>
              <a:rPr lang="el-GR" b="1" dirty="0" smtClean="0"/>
              <a:t> </a:t>
            </a:r>
            <a:endParaRPr lang="el-GR" b="1" dirty="0"/>
          </a:p>
        </p:txBody>
      </p:sp>
      <p:sp>
        <p:nvSpPr>
          <p:cNvPr id="5" name="TextBox 4"/>
          <p:cNvSpPr txBox="1"/>
          <p:nvPr/>
        </p:nvSpPr>
        <p:spPr>
          <a:xfrm>
            <a:off x="899592" y="1634618"/>
            <a:ext cx="3456384" cy="369332"/>
          </a:xfrm>
          <a:prstGeom prst="rect">
            <a:avLst/>
          </a:prstGeom>
          <a:noFill/>
        </p:spPr>
        <p:txBody>
          <a:bodyPr wrap="square" rtlCol="0">
            <a:spAutoFit/>
          </a:bodyPr>
          <a:lstStyle/>
          <a:p>
            <a:r>
              <a:rPr lang="el-GR" dirty="0" smtClean="0"/>
              <a:t>ΤΙ </a:t>
            </a:r>
            <a:r>
              <a:rPr lang="el-GR" dirty="0"/>
              <a:t>ΕΙΝΑΙ Η ΚΑΜΑΡΑ; </a:t>
            </a:r>
          </a:p>
        </p:txBody>
      </p:sp>
    </p:spTree>
    <p:extLst>
      <p:ext uri="{BB962C8B-B14F-4D97-AF65-F5344CB8AC3E}">
        <p14:creationId xmlns:p14="http://schemas.microsoft.com/office/powerpoint/2010/main" xmlns="" val="881517463"/>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TotalTime>
  <Words>437</Words>
  <Application>Microsoft Office PowerPoint</Application>
  <PresentationFormat>Προβολή στην οθόνη (4:3)</PresentationFormat>
  <Paragraphs>39</Paragraphs>
  <Slides>17</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Θέμα του Office</vt:lpstr>
      <vt:lpstr>ΤΑ ΜΝΗΜEΙΑ ΤΗΣ ΠΟΛΗΣ ΜΑΣ!</vt:lpstr>
      <vt:lpstr>ΛΕΥΚΟΣ ΠΥΡΓΟΣ</vt:lpstr>
      <vt:lpstr>ΚΑΣΤΡΑ!</vt:lpstr>
      <vt:lpstr>Διαφάνεια 4</vt:lpstr>
      <vt:lpstr> Πότε ιδρύθηκε η Θεσσαλονίκη και από ποιους;</vt:lpstr>
      <vt:lpstr>ΜΟΝΗ ΒΛΑΤΑΔΩΝ!</vt:lpstr>
      <vt:lpstr>Διαφάνεια 7</vt:lpstr>
      <vt:lpstr>Διαφάνεια 8</vt:lpstr>
      <vt:lpstr>ΘΡΙΑΜΒΙΚΗ ΑΨΙΔΑ ΤΟΥ ΓΑΛΕΡΙΟΥ!</vt:lpstr>
      <vt:lpstr>Διαφάνεια 10</vt:lpstr>
      <vt:lpstr>Διαφάνεια 11</vt:lpstr>
      <vt:lpstr>ΡΟΤΟΝΤΑ! </vt:lpstr>
      <vt:lpstr>“Η ΚΑΤΟΨΗ’’</vt:lpstr>
      <vt:lpstr>Διαφάνεια 14</vt:lpstr>
      <vt:lpstr>Διαφάνεια 15</vt:lpstr>
      <vt:lpstr>Διαφάνεια 16</vt:lpstr>
      <vt:lpstr>Διαφάνεια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ΤΑ ΜΝΗΜΙΑ ΤΗΣ ΠΟΛΗΣ ΜΑΣ!</dc:title>
  <dc:creator>Αρμπεν</dc:creator>
  <cp:lastModifiedBy>ΣΤΑΥΡΟΣ</cp:lastModifiedBy>
  <cp:revision>16</cp:revision>
  <dcterms:created xsi:type="dcterms:W3CDTF">2015-02-23T09:59:13Z</dcterms:created>
  <dcterms:modified xsi:type="dcterms:W3CDTF">2015-02-25T08:42:01Z</dcterms:modified>
</cp:coreProperties>
</file>