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5" r:id="rId4"/>
    <p:sldId id="262" r:id="rId5"/>
    <p:sldId id="263" r:id="rId6"/>
    <p:sldId id="264" r:id="rId7"/>
    <p:sldId id="276" r:id="rId8"/>
    <p:sldId id="279" r:id="rId9"/>
    <p:sldId id="259" r:id="rId10"/>
    <p:sldId id="260" r:id="rId11"/>
    <p:sldId id="265" r:id="rId12"/>
    <p:sldId id="261" r:id="rId13"/>
    <p:sldId id="266" r:id="rId14"/>
    <p:sldId id="267" r:id="rId15"/>
    <p:sldId id="277" r:id="rId16"/>
    <p:sldId id="268" r:id="rId17"/>
    <p:sldId id="269" r:id="rId18"/>
    <p:sldId id="278" r:id="rId19"/>
    <p:sldId id="270" r:id="rId20"/>
    <p:sldId id="271" r:id="rId21"/>
    <p:sldId id="273" r:id="rId22"/>
    <p:sldId id="274"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94660"/>
  </p:normalViewPr>
  <p:slideViewPr>
    <p:cSldViewPr>
      <p:cViewPr varScale="1">
        <p:scale>
          <a:sx n="81" d="100"/>
          <a:sy n="81" d="100"/>
        </p:scale>
        <p:origin x="-10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803E1A8D-6073-4D6B-937F-86B9DE8ABF93}" type="datetimeFigureOut">
              <a:rPr lang="el-GR" smtClean="0"/>
              <a:t>17/2/2015</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421FE9C-B63E-4909-8B5C-A92CCD6E5581}"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03E1A8D-6073-4D6B-937F-86B9DE8ABF93}" type="datetimeFigureOut">
              <a:rPr lang="el-GR" smtClean="0"/>
              <a:t>17/2/2015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421FE9C-B63E-4909-8B5C-A92CCD6E558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03E1A8D-6073-4D6B-937F-86B9DE8ABF93}" type="datetimeFigureOut">
              <a:rPr lang="el-GR" smtClean="0"/>
              <a:t>17/2/2015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421FE9C-B63E-4909-8B5C-A92CCD6E558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803E1A8D-6073-4D6B-937F-86B9DE8ABF93}" type="datetimeFigureOut">
              <a:rPr lang="el-GR" smtClean="0"/>
              <a:t>17/2/2015</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E421FE9C-B63E-4909-8B5C-A92CCD6E558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803E1A8D-6073-4D6B-937F-86B9DE8ABF93}" type="datetimeFigureOut">
              <a:rPr lang="el-GR" smtClean="0"/>
              <a:t>17/2/2015</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E421FE9C-B63E-4909-8B5C-A92CCD6E5581}" type="slidenum">
              <a:rPr lang="el-GR" smtClean="0"/>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803E1A8D-6073-4D6B-937F-86B9DE8ABF93}" type="datetimeFigureOut">
              <a:rPr lang="el-GR" smtClean="0"/>
              <a:t>17/2/2015</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E421FE9C-B63E-4909-8B5C-A92CCD6E558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803E1A8D-6073-4D6B-937F-86B9DE8ABF93}" type="datetimeFigureOut">
              <a:rPr lang="el-GR" smtClean="0"/>
              <a:t>17/2/2015</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E421FE9C-B63E-4909-8B5C-A92CCD6E5581}"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03E1A8D-6073-4D6B-937F-86B9DE8ABF93}" type="datetimeFigureOut">
              <a:rPr lang="el-GR" smtClean="0"/>
              <a:t>17/2/2015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421FE9C-B63E-4909-8B5C-A92CCD6E558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803E1A8D-6073-4D6B-937F-86B9DE8ABF93}" type="datetimeFigureOut">
              <a:rPr lang="el-GR" smtClean="0"/>
              <a:t>17/2/2015</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E421FE9C-B63E-4909-8B5C-A92CCD6E558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803E1A8D-6073-4D6B-937F-86B9DE8ABF93}" type="datetimeFigureOut">
              <a:rPr lang="el-GR" smtClean="0"/>
              <a:t>17/2/2015</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E421FE9C-B63E-4909-8B5C-A92CCD6E5581}"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803E1A8D-6073-4D6B-937F-86B9DE8ABF93}" type="datetimeFigureOut">
              <a:rPr lang="el-GR" smtClean="0"/>
              <a:t>17/2/2015</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E421FE9C-B63E-4909-8B5C-A92CCD6E5581}"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03E1A8D-6073-4D6B-937F-86B9DE8ABF93}" type="datetimeFigureOut">
              <a:rPr lang="el-GR" smtClean="0"/>
              <a:t>17/2/2015</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421FE9C-B63E-4909-8B5C-A92CCD6E5581}"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l.wikipedia.org/wiki/%CE%94%CE%B9%CE%AC%CE%B2%CE%BF%CE%BB%CE%BF%CF%82" TargetMode="External"/><Relationship Id="rId7" Type="http://schemas.openxmlformats.org/officeDocument/2006/relationships/hyperlink" Target="http://el.wikipedia.org/wiki/%CE%92%CE%AF%CE%B2%CE%BB%CE%BF%CF%82" TargetMode="External"/><Relationship Id="rId2" Type="http://schemas.openxmlformats.org/officeDocument/2006/relationships/hyperlink" Target="http://el.wikipedia.org/wiki/%CE%A3%CE%B1%CF%84%CE%B1%CE%BD%CE%AC%CF%82" TargetMode="External"/><Relationship Id="rId1" Type="http://schemas.openxmlformats.org/officeDocument/2006/relationships/slideLayout" Target="../slideLayouts/slideLayout2.xml"/><Relationship Id="rId6" Type="http://schemas.openxmlformats.org/officeDocument/2006/relationships/hyperlink" Target="http://el.wikipedia.org/wiki/%CE%98%CE%B5%CF%8C%CF%82" TargetMode="External"/><Relationship Id="rId5" Type="http://schemas.openxmlformats.org/officeDocument/2006/relationships/hyperlink" Target="http://el.wikipedia.org/wiki/%CE%A7%CF%81%CE%B9%CF%83%CF%84%CE%B9%CE%B1%CE%BD%CE%B9%CF%83%CE%BC%CF%8C%CF%82" TargetMode="External"/><Relationship Id="rId4" Type="http://schemas.openxmlformats.org/officeDocument/2006/relationships/hyperlink" Target="http://el.wikipedia.org/wiki/%CE%99%CE%BF%CF%85%CE%B4%CE%B1%CF%8A%CF%83%CE%BC%CF%8C%CF%82"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egolpion.com/rolling_stones.el.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2227269"/>
          </a:xfrm>
        </p:spPr>
        <p:txBody>
          <a:bodyPr>
            <a:normAutofit/>
          </a:bodyPr>
          <a:lstStyle/>
          <a:p>
            <a:r>
              <a:rPr lang="el-GR" sz="8000" dirty="0" smtClean="0"/>
              <a:t>Σατανισμός</a:t>
            </a:r>
            <a:endParaRPr lang="el-GR" sz="8000"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214290"/>
            <a:ext cx="8229600" cy="6143668"/>
          </a:xfrm>
        </p:spPr>
        <p:txBody>
          <a:bodyPr>
            <a:normAutofit lnSpcReduction="10000"/>
          </a:bodyPr>
          <a:lstStyle/>
          <a:p>
            <a:r>
              <a:rPr lang="el-GR" sz="1600" b="1" dirty="0" smtClean="0"/>
              <a:t>3 Αυγούστου:</a:t>
            </a:r>
            <a:r>
              <a:rPr lang="el-GR" sz="1600" dirty="0" smtClean="0"/>
              <a:t> Νύχτα αφιερωμένη στο Σατανά. Σεξουαλικά όργια και </a:t>
            </a:r>
            <a:r>
              <a:rPr lang="el-GR" sz="1600" dirty="0" err="1" smtClean="0"/>
              <a:t>ζωοθυσίες</a:t>
            </a:r>
            <a:r>
              <a:rPr lang="el-GR" sz="1600" dirty="0" smtClean="0"/>
              <a:t> μέχρι το ξημέρωμα.</a:t>
            </a:r>
          </a:p>
          <a:p>
            <a:r>
              <a:rPr lang="el-GR" sz="1600" b="1" dirty="0" smtClean="0"/>
              <a:t>7 Σεπτεμβρίου:</a:t>
            </a:r>
            <a:r>
              <a:rPr lang="el-GR" sz="1600" dirty="0" smtClean="0"/>
              <a:t> Οι υποψήφιοι υπογράφουν το συμβόλαιο με το Σατανά. Προηγείται σεξουαλικό όργιο, θυσία ζώου και πόση του αίματος κοριτσιού μέχρι 21 ετών παρθένα.</a:t>
            </a:r>
          </a:p>
          <a:p>
            <a:r>
              <a:rPr lang="el-GR" sz="1600" b="1" dirty="0" smtClean="0"/>
              <a:t>20 Σεπτεμβρίου:</a:t>
            </a:r>
            <a:r>
              <a:rPr lang="el-GR" sz="1600" dirty="0" smtClean="0"/>
              <a:t> Γιορτή προς τιμήν του Μεσονυκτίου τάγματος. Περιλαμβάνει αίμα και ακρωτηριασμό μελών ζώου. Αν γίνει ανθρωποθυσία τότε το θύμα είναι κορίτσι </a:t>
            </a:r>
            <a:br>
              <a:rPr lang="el-GR" sz="1600" dirty="0" smtClean="0"/>
            </a:br>
            <a:r>
              <a:rPr lang="el-GR" sz="1600" dirty="0" smtClean="0"/>
              <a:t>μέχρι 21 ετών.</a:t>
            </a:r>
          </a:p>
          <a:p>
            <a:r>
              <a:rPr lang="el-GR" sz="1600" b="1" dirty="0" smtClean="0"/>
              <a:t>22 Σεπτεμβρίου: </a:t>
            </a:r>
            <a:r>
              <a:rPr lang="el-GR" sz="1600" dirty="0" smtClean="0"/>
              <a:t>Εορτάζεται η Φθινοπωρινή Ισημερία. Περιλαμβάνει ομαδικά σεξουαλικά όργια.</a:t>
            </a:r>
          </a:p>
          <a:p>
            <a:r>
              <a:rPr lang="el-GR" sz="1600" b="1" dirty="0" smtClean="0"/>
              <a:t>29 Οκτωβρίου: </a:t>
            </a:r>
            <a:r>
              <a:rPr lang="el-GR" sz="1600" dirty="0" smtClean="0"/>
              <a:t>Σκληρά σεξουαλικά όργια με παράλληλη βεβήλωση ιερών αντικειμένων που έχουν κλαπεί από κοντινή εκκλησία από τον τόπο που θα τελεστεί η Μαύρη Τελετή.</a:t>
            </a:r>
          </a:p>
          <a:p>
            <a:r>
              <a:rPr lang="el-GR" sz="1600" b="1" dirty="0" smtClean="0"/>
              <a:t>1 Νοεμβρίου:</a:t>
            </a:r>
            <a:r>
              <a:rPr lang="el-GR" sz="1600" dirty="0" smtClean="0"/>
              <a:t> Επίκληση δαιμόνων με σεξουαλικά όργια.</a:t>
            </a:r>
          </a:p>
          <a:p>
            <a:r>
              <a:rPr lang="el-GR" sz="1600" b="1" dirty="0" smtClean="0"/>
              <a:t>4 Νοεμβρίου:</a:t>
            </a:r>
            <a:r>
              <a:rPr lang="el-GR" sz="1600" dirty="0" smtClean="0"/>
              <a:t> Σεξουαλικό γλέντι προς τιμήν του αρχαίου δαίμονα. Το κορίτσι να είναι το πολύ μέχρι 17 ετών.</a:t>
            </a:r>
          </a:p>
          <a:p>
            <a:r>
              <a:rPr lang="el-GR" sz="1600" b="1" dirty="0" smtClean="0"/>
              <a:t>22 Δεκεμβρίου:</a:t>
            </a:r>
            <a:r>
              <a:rPr lang="el-GR" sz="1600" dirty="0" smtClean="0"/>
              <a:t> Εορτάζεται το Χειμερινό Ηλιοστάσιο. Το τελετουργικό περιλαμβάνει σεξουαλικά όργια και παρωδία της Θείας Κοινωνίας.</a:t>
            </a:r>
          </a:p>
          <a:p>
            <a:r>
              <a:rPr lang="el-GR" sz="1600" b="1" dirty="0" smtClean="0"/>
              <a:t>24 Δεκεμβρίου:</a:t>
            </a:r>
            <a:r>
              <a:rPr lang="el-GR" sz="1600" dirty="0" smtClean="0"/>
              <a:t> Βεβήλωση με ποικίλους τρόπους του μυστηρίου της γεννήσεως του Θεανθρώπου. Το θύμα είναι κορίτσι 16 ετών, παριστάνει την Παρθένο Μαρία και </a:t>
            </a:r>
            <a:br>
              <a:rPr lang="el-GR" sz="1600" dirty="0" smtClean="0"/>
            </a:br>
            <a:r>
              <a:rPr lang="el-GR" sz="1600" dirty="0" smtClean="0"/>
              <a:t>διαπράττει σεξουαλικά όργια. Η εορτή περιλαμβάνει άγριο και </a:t>
            </a:r>
            <a:r>
              <a:rPr lang="el-GR" sz="1600" dirty="0" err="1" smtClean="0"/>
              <a:t>διαστροφικό</a:t>
            </a:r>
            <a:r>
              <a:rPr lang="el-GR" sz="1600" dirty="0" smtClean="0"/>
              <a:t> σεξ, παρωδία της Θείας Κοινωνίας και ανθρωποθυσία.</a:t>
            </a:r>
            <a:endParaRPr lang="el-GR" sz="1600" dirty="0"/>
          </a:p>
        </p:txBody>
      </p:sp>
    </p:spTree>
  </p:cSld>
  <p:clrMapOvr>
    <a:masterClrMapping/>
  </p:clrMapOvr>
  <p:transition>
    <p:comb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214290"/>
            <a:ext cx="8229600" cy="4525963"/>
          </a:xfrm>
        </p:spPr>
        <p:txBody>
          <a:bodyPr>
            <a:normAutofit lnSpcReduction="10000"/>
          </a:bodyPr>
          <a:lstStyle/>
          <a:p>
            <a:pPr>
              <a:buNone/>
            </a:pPr>
            <a:r>
              <a:rPr lang="el-GR" sz="2000" dirty="0" smtClean="0"/>
              <a:t>Επίσης, η σατανική βίβλος αναφέρει πως η μεγαλύτερη γιορτή είναι η ημερομηνία της γέννησης του. Και η αμέσως δύο επόμενες μεγαλύτερες γιορτές τους είναι η &lt;&lt;Νύχτα </a:t>
            </a:r>
            <a:r>
              <a:rPr lang="el-GR" sz="2000" dirty="0" err="1" smtClean="0"/>
              <a:t>Βαλμπούργκις</a:t>
            </a:r>
            <a:r>
              <a:rPr lang="el-GR" sz="2000" dirty="0" smtClean="0"/>
              <a:t>&gt;&gt; </a:t>
            </a:r>
            <a:r>
              <a:rPr lang="en-US" sz="2000" dirty="0"/>
              <a:t>(</a:t>
            </a:r>
            <a:r>
              <a:rPr lang="en-US" sz="2000" dirty="0" err="1"/>
              <a:t>Walburgisnacht</a:t>
            </a:r>
            <a:r>
              <a:rPr lang="en-US" sz="2000" dirty="0"/>
              <a:t>) </a:t>
            </a:r>
            <a:r>
              <a:rPr lang="el-GR" sz="2000" dirty="0"/>
              <a:t>και η </a:t>
            </a:r>
            <a:r>
              <a:rPr lang="en-US" sz="2000" b="1" dirty="0"/>
              <a:t>Halloween</a:t>
            </a:r>
            <a:r>
              <a:rPr lang="en-US" sz="2000" dirty="0"/>
              <a:t> </a:t>
            </a:r>
            <a:r>
              <a:rPr lang="el-GR" sz="2000" dirty="0"/>
              <a:t>ή «Η </a:t>
            </a:r>
            <a:r>
              <a:rPr lang="el-GR" sz="2000" dirty="0" err="1"/>
              <a:t>βραδυά</a:t>
            </a:r>
            <a:r>
              <a:rPr lang="el-GR" sz="2000" dirty="0"/>
              <a:t> των Αγίων Πάντων» (</a:t>
            </a:r>
            <a:r>
              <a:rPr lang="en-US" sz="2000" dirty="0"/>
              <a:t>All Hallows Eve</a:t>
            </a:r>
            <a:r>
              <a:rPr lang="en-US" sz="2000" dirty="0" smtClean="0"/>
              <a:t>)</a:t>
            </a:r>
            <a:r>
              <a:rPr lang="el-GR" sz="2000" dirty="0" smtClean="0"/>
              <a:t>. </a:t>
            </a:r>
            <a:r>
              <a:rPr lang="el-GR" sz="2000" dirty="0"/>
              <a:t>Στο </a:t>
            </a:r>
            <a:r>
              <a:rPr lang="el-GR" sz="2000" dirty="0" err="1"/>
              <a:t>σατανιστικό</a:t>
            </a:r>
            <a:r>
              <a:rPr lang="el-GR" sz="2000" dirty="0"/>
              <a:t> χώρο γιορτάζονται ακόμη τα </a:t>
            </a:r>
            <a:r>
              <a:rPr lang="el-GR" sz="2000" b="1" dirty="0"/>
              <a:t>ηλιοστάσια</a:t>
            </a:r>
            <a:r>
              <a:rPr lang="el-GR" sz="2000" dirty="0"/>
              <a:t> και οι </a:t>
            </a:r>
            <a:r>
              <a:rPr lang="el-GR" sz="2000" b="1" dirty="0"/>
              <a:t>ισημερίες</a:t>
            </a:r>
            <a:r>
              <a:rPr lang="el-GR" sz="2000" dirty="0"/>
              <a:t>. Η διαφορά μεταξύ του ηλιοστασίου και της ισημερίας θεωρείται σημαντική, γιατί «</a:t>
            </a:r>
            <a:r>
              <a:rPr lang="el-GR" sz="2000" i="1" dirty="0"/>
              <a:t>προσδιορίζει τη σχέ­ση μεταξύ του ήλιου, του φεγγαριού και των απλανών </a:t>
            </a:r>
            <a:r>
              <a:rPr lang="el-GR" sz="2000" i="1" dirty="0" smtClean="0"/>
              <a:t>αστέρων</a:t>
            </a:r>
            <a:r>
              <a:rPr lang="el-GR" sz="2000" i="1" dirty="0"/>
              <a:t>. Το θερινό ηλιοστάσιο είναι τον Ιούνιο και το Σεπτέμ­βριο, ενώ το εαρινό τον Μάρτιο. Και τα δύο ηλιοστάσια και οι ισημερίες διαφέρουν μια-</a:t>
            </a:r>
            <a:r>
              <a:rPr lang="el-GR" sz="2000" i="1" dirty="0" err="1"/>
              <a:t>δυό</a:t>
            </a:r>
            <a:r>
              <a:rPr lang="el-GR" sz="2000" i="1" dirty="0"/>
              <a:t> μέρες από χρόνο σε χρόνο, εξαρτώμενα από το σεληνιακό κύκλο, αλλά συνήθως πέ­φτουν στις 21 ή 22 του μήνα. Πέντε με έξι εβδομάδες αργότερα από τις μέρες αυτές γιορτάζονται τα θρυλικά σα­τανικά όργια</a:t>
            </a:r>
            <a:r>
              <a:rPr lang="el-GR" sz="2000" dirty="0" smtClean="0"/>
              <a:t>».</a:t>
            </a:r>
            <a:endParaRPr lang="el-GR" sz="2000" dirty="0"/>
          </a:p>
        </p:txBody>
      </p:sp>
    </p:spTree>
  </p:cSld>
  <p:clrMapOvr>
    <a:masterClrMapping/>
  </p:clrMapOvr>
  <p:transition>
    <p:diamon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29600" cy="1143000"/>
          </a:xfrm>
        </p:spPr>
        <p:txBody>
          <a:bodyPr/>
          <a:lstStyle/>
          <a:p>
            <a:r>
              <a:rPr lang="el-GR" b="1" dirty="0" err="1"/>
              <a:t>Σατανιστικά</a:t>
            </a:r>
            <a:r>
              <a:rPr lang="el-GR" b="1" dirty="0"/>
              <a:t> «σύνεργα»</a:t>
            </a:r>
            <a:endParaRPr lang="el-GR" dirty="0"/>
          </a:p>
        </p:txBody>
      </p:sp>
      <p:sp>
        <p:nvSpPr>
          <p:cNvPr id="3" name="2 - Θέση περιεχομένου"/>
          <p:cNvSpPr>
            <a:spLocks noGrp="1"/>
          </p:cNvSpPr>
          <p:nvPr>
            <p:ph idx="1"/>
          </p:nvPr>
        </p:nvSpPr>
        <p:spPr>
          <a:xfrm>
            <a:off x="500034" y="1285860"/>
            <a:ext cx="8229600" cy="5072098"/>
          </a:xfrm>
        </p:spPr>
        <p:txBody>
          <a:bodyPr>
            <a:normAutofit fontScale="77500" lnSpcReduction="20000"/>
          </a:bodyPr>
          <a:lstStyle/>
          <a:p>
            <a:r>
              <a:rPr lang="el-GR" sz="2800" b="1" dirty="0" smtClean="0"/>
              <a:t>Βωμός</a:t>
            </a:r>
          </a:p>
          <a:p>
            <a:pPr>
              <a:buNone/>
            </a:pPr>
            <a:r>
              <a:rPr lang="el-GR" sz="2100" i="1" dirty="0"/>
              <a:t>Ο σκοπός τού ιερού είναι να υπηρετήσει ένα κεντρικό σημείο, στο οποίο θα επικε­ντρώνεται η προσοχή κατά τη διάρκεια της τελετής. Μια </a:t>
            </a:r>
            <a:r>
              <a:rPr lang="el-GR" sz="2100" b="1" i="1" dirty="0"/>
              <a:t>γυμνή γυναίκα</a:t>
            </a:r>
            <a:r>
              <a:rPr lang="el-GR" sz="2100" i="1" dirty="0"/>
              <a:t> χρησιμοποιείται ως βωμός στις σατανικές τελετές, γιατί η γυναίκα είναι η φυσική παθητική </a:t>
            </a:r>
            <a:r>
              <a:rPr lang="el-GR" sz="2100" i="1" dirty="0" smtClean="0"/>
              <a:t>αποδέκτρια </a:t>
            </a:r>
            <a:r>
              <a:rPr lang="el-GR" sz="2100" i="1" dirty="0"/>
              <a:t>και αντιπροσωπεύει την μητέρα </a:t>
            </a:r>
            <a:r>
              <a:rPr lang="el-GR" sz="2100" i="1" dirty="0" smtClean="0"/>
              <a:t>φύση.</a:t>
            </a:r>
          </a:p>
          <a:p>
            <a:r>
              <a:rPr lang="en-US" sz="2800" b="1" dirty="0" err="1"/>
              <a:t>Baphomet</a:t>
            </a:r>
            <a:r>
              <a:rPr lang="en-US" sz="2800" b="1" dirty="0"/>
              <a:t> </a:t>
            </a:r>
            <a:endParaRPr lang="en-US" sz="2800" dirty="0" smtClean="0"/>
          </a:p>
          <a:p>
            <a:pPr>
              <a:buNone/>
            </a:pPr>
            <a:r>
              <a:rPr lang="el-GR" sz="2100" i="1" dirty="0"/>
              <a:t>«Το σύμβολο του </a:t>
            </a:r>
            <a:r>
              <a:rPr lang="el-GR" sz="2100" i="1" dirty="0" err="1"/>
              <a:t>Baphomet</a:t>
            </a:r>
            <a:r>
              <a:rPr lang="el-GR" sz="2100" i="1" dirty="0"/>
              <a:t> </a:t>
            </a:r>
            <a:r>
              <a:rPr lang="el-GR" sz="2100" i="1" dirty="0" err="1"/>
              <a:t>χρησιμοποιόταν</a:t>
            </a:r>
            <a:r>
              <a:rPr lang="el-GR" sz="2100" i="1" dirty="0"/>
              <a:t> από τους Ιππότες τού Ναού</a:t>
            </a:r>
            <a:r>
              <a:rPr lang="el-GR" sz="2100" b="1" i="1" dirty="0"/>
              <a:t> </a:t>
            </a:r>
            <a:r>
              <a:rPr lang="el-GR" sz="2100" i="1" dirty="0" smtClean="0"/>
              <a:t>για </a:t>
            </a:r>
            <a:r>
              <a:rPr lang="el-GR" sz="2100" i="1" dirty="0"/>
              <a:t>ν' αναπαραστήσει τον Σατανά. Διαμέσου των αιώνων το σύμβολο αυτό έχει αποκαλεστεί με πολλά διαφορετικά ονόματα. Ανάμεσα σ' αυτά: Ο </a:t>
            </a:r>
            <a:r>
              <a:rPr lang="el-GR" sz="2100" b="1" i="1" dirty="0"/>
              <a:t>τράγος</a:t>
            </a:r>
            <a:r>
              <a:rPr lang="el-GR" sz="2100" i="1" dirty="0"/>
              <a:t> του </a:t>
            </a:r>
            <a:r>
              <a:rPr lang="el-GR" sz="2100" i="1" dirty="0" err="1"/>
              <a:t>Mendes</a:t>
            </a:r>
            <a:r>
              <a:rPr lang="el-GR" sz="2100" i="1" dirty="0"/>
              <a:t> </a:t>
            </a:r>
            <a:r>
              <a:rPr lang="el-GR" sz="2100" i="1" dirty="0" smtClean="0"/>
              <a:t>, </a:t>
            </a:r>
            <a:r>
              <a:rPr lang="el-GR" sz="2100" i="1" dirty="0"/>
              <a:t>ο τράγος των χιλίων νέων </a:t>
            </a:r>
            <a:r>
              <a:rPr lang="el-GR" sz="2100" i="1" dirty="0" smtClean="0"/>
              <a:t>, ο </a:t>
            </a:r>
            <a:r>
              <a:rPr lang="el-GR" sz="2100" i="1" dirty="0"/>
              <a:t>μαύρος </a:t>
            </a:r>
            <a:r>
              <a:rPr lang="el-GR" sz="2100" i="1" dirty="0" smtClean="0"/>
              <a:t>τράγος, </a:t>
            </a:r>
            <a:r>
              <a:rPr lang="el-GR" sz="2100" i="1" dirty="0"/>
              <a:t>ο τράγος του Ιούδα </a:t>
            </a:r>
            <a:r>
              <a:rPr lang="el-GR" sz="2100" i="1" dirty="0" smtClean="0"/>
              <a:t>και </a:t>
            </a:r>
            <a:r>
              <a:rPr lang="el-GR" sz="2100" i="1" dirty="0"/>
              <a:t>ίσως το πιο κατάλληλο, αποδιοπομπαίος </a:t>
            </a:r>
            <a:r>
              <a:rPr lang="el-GR" sz="2100" i="1" dirty="0" err="1" smtClean="0"/>
              <a:t>τράγος».Ο</a:t>
            </a:r>
            <a:r>
              <a:rPr lang="el-GR" sz="2100" i="1" dirty="0" smtClean="0"/>
              <a:t> </a:t>
            </a:r>
            <a:r>
              <a:rPr lang="el-GR" sz="2100" i="1" dirty="0" err="1"/>
              <a:t>Baphomet</a:t>
            </a:r>
            <a:r>
              <a:rPr lang="el-GR" sz="2100" i="1" dirty="0"/>
              <a:t> αντιπροσωπεύει τις δυνάμεις του σκότους σε συνδυασμό με την γενετική ευφορία του τράγου</a:t>
            </a:r>
            <a:r>
              <a:rPr lang="el-GR" sz="2100" i="1" dirty="0" smtClean="0"/>
              <a:t>.</a:t>
            </a:r>
          </a:p>
          <a:p>
            <a:r>
              <a:rPr lang="el-GR" sz="2800" b="1" dirty="0" smtClean="0"/>
              <a:t>Κεριά</a:t>
            </a:r>
          </a:p>
          <a:p>
            <a:pPr>
              <a:buNone/>
            </a:pPr>
            <a:r>
              <a:rPr lang="el-GR" sz="2100" dirty="0"/>
              <a:t>«</a:t>
            </a:r>
            <a:r>
              <a:rPr lang="el-GR" sz="2100" i="1" dirty="0"/>
              <a:t>Τα κεριά που χρησιμοποιούνται στην σατανική τελετουργία αντιπροσωπεύουν το φως του </a:t>
            </a:r>
            <a:r>
              <a:rPr lang="el-GR" sz="2100" i="1" dirty="0" err="1"/>
              <a:t>Lucifer</a:t>
            </a:r>
            <a:r>
              <a:rPr lang="el-GR" sz="2100" i="1" dirty="0"/>
              <a:t> - τον κουβα­λητή του φωτός, την διαφώτιση, την ζωντανή φλόγα, την </a:t>
            </a:r>
            <a:r>
              <a:rPr lang="el-GR" sz="2100" i="1" dirty="0" err="1"/>
              <a:t>αεικαή</a:t>
            </a:r>
            <a:r>
              <a:rPr lang="el-GR" sz="2100" i="1" dirty="0"/>
              <a:t> επιθυμία και τις φλόγες της </a:t>
            </a:r>
            <a:r>
              <a:rPr lang="el-GR" sz="2100" i="1" dirty="0" err="1"/>
              <a:t>Αβύσσου</a:t>
            </a:r>
            <a:r>
              <a:rPr lang="el-GR" sz="2100" i="1" dirty="0" err="1" smtClean="0"/>
              <a:t>».Μόνο</a:t>
            </a:r>
            <a:r>
              <a:rPr lang="el-GR" sz="2100" i="1" dirty="0" smtClean="0"/>
              <a:t> </a:t>
            </a:r>
            <a:r>
              <a:rPr lang="el-GR" sz="2100" i="1" dirty="0"/>
              <a:t>μαύρα κι άσπρα κεριά χρησιμοποιούνται στην σατανική τελετή</a:t>
            </a:r>
            <a:r>
              <a:rPr lang="el-GR" sz="2100" i="1" dirty="0" smtClean="0"/>
              <a:t>.</a:t>
            </a:r>
            <a:r>
              <a:rPr lang="el-GR" sz="2100" i="1" dirty="0"/>
              <a:t> Το λευκό κερί χρησιμοποιείται για την καταστροφή των εχθρών.</a:t>
            </a:r>
            <a:endParaRPr lang="el-GR" sz="2100" dirty="0" smtClean="0"/>
          </a:p>
          <a:p>
            <a:pPr>
              <a:buNone/>
            </a:pPr>
            <a:endParaRPr lang="el-GR" dirty="0" smtClean="0"/>
          </a:p>
          <a:p>
            <a:endParaRPr lang="el-GR" sz="1800" dirty="0"/>
          </a:p>
        </p:txBody>
      </p:sp>
    </p:spTree>
  </p:cSld>
  <p:clrMapOvr>
    <a:masterClrMapping/>
  </p:clrMapOvr>
  <p:transition>
    <p:wheel spokes="2"/>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idx="1"/>
          </p:nvPr>
        </p:nvSpPr>
        <p:spPr>
          <a:xfrm>
            <a:off x="285750" y="285750"/>
            <a:ext cx="8229600" cy="6429375"/>
          </a:xfrm>
        </p:spPr>
        <p:txBody>
          <a:bodyPr>
            <a:normAutofit lnSpcReduction="10000"/>
          </a:bodyPr>
          <a:lstStyle/>
          <a:p>
            <a:r>
              <a:rPr lang="el-GR" sz="2400" b="1" dirty="0" smtClean="0"/>
              <a:t>Καμπάνα</a:t>
            </a:r>
          </a:p>
          <a:p>
            <a:pPr>
              <a:buNone/>
            </a:pPr>
            <a:r>
              <a:rPr lang="el-GR" sz="1800" i="1" dirty="0" smtClean="0"/>
              <a:t>Δηλώνει </a:t>
            </a:r>
            <a:r>
              <a:rPr lang="el-GR" sz="1800" i="1" dirty="0"/>
              <a:t>την αρχή και το τέλος της τελετής. Ο ιερέας χτυπάει την καμπάνα εννέα φορές.... Αυτό γίνεται μια φορά στην αρχή της τελετής, για να καθαριστεί κι εξαγνι­στεί ο αέρας </a:t>
            </a:r>
            <a:r>
              <a:rPr lang="el-GR" sz="1800" i="1" dirty="0" err="1"/>
              <a:t>άπ</a:t>
            </a:r>
            <a:r>
              <a:rPr lang="el-GR" sz="1800" i="1" dirty="0"/>
              <a:t>' όλους τους εξωτερικούς ήχους, και άλλη μια στο τέλος της τελετής, για να εντείνει την διεργασία και να λειτουργήσει σαν μόλυσμα, που φανερώνει </a:t>
            </a:r>
            <a:r>
              <a:rPr lang="el-GR" sz="1800" i="1" dirty="0" smtClean="0"/>
              <a:t>τελειότητα.</a:t>
            </a:r>
          </a:p>
          <a:p>
            <a:r>
              <a:rPr lang="el-GR" sz="2400" b="1" dirty="0"/>
              <a:t>Το </a:t>
            </a:r>
            <a:r>
              <a:rPr lang="el-GR" sz="2400" b="1" dirty="0" smtClean="0"/>
              <a:t>«άγιο ποτήρι»</a:t>
            </a:r>
          </a:p>
          <a:p>
            <a:pPr>
              <a:buNone/>
            </a:pPr>
            <a:r>
              <a:rPr lang="el-GR" sz="1800" i="1" dirty="0"/>
              <a:t>Στην σατανική τελετή το </a:t>
            </a:r>
            <a:r>
              <a:rPr lang="el-GR" sz="1800" i="1" dirty="0" err="1"/>
              <a:t>κύπελο</a:t>
            </a:r>
            <a:r>
              <a:rPr lang="el-GR" sz="1800" i="1" dirty="0"/>
              <a:t> που χρησιμοποιείται συμβολίζει το Ποτήρι της έκστασης. Ιδανικό θα ήταν το Άγιο Ποτήρι να ήταν από ασήμι, αλλά αν δεν είναι δυνατόν να αποκτηθεί ένα ασημένιο, ένα φτιαγμένο από </a:t>
            </a:r>
            <a:r>
              <a:rPr lang="el-GR" sz="1800" i="1" dirty="0" smtClean="0"/>
              <a:t>οποιοδήποτε άλλο υλικό.</a:t>
            </a:r>
          </a:p>
          <a:p>
            <a:r>
              <a:rPr lang="el-GR" sz="2400" b="1" dirty="0"/>
              <a:t>Το </a:t>
            </a:r>
            <a:r>
              <a:rPr lang="el-GR" sz="2400" b="1" dirty="0" smtClean="0"/>
              <a:t>ελιξίριο</a:t>
            </a:r>
          </a:p>
          <a:p>
            <a:pPr>
              <a:buNone/>
            </a:pPr>
            <a:r>
              <a:rPr lang="el-GR" sz="1800" i="1" dirty="0"/>
              <a:t>Πρόκειται για </a:t>
            </a:r>
            <a:r>
              <a:rPr lang="el-GR" sz="1800" b="1" i="1" dirty="0"/>
              <a:t>βλάσφημη απεικόνιση της θείας ευχαριστίας με τη χρήση αλκοόλ</a:t>
            </a:r>
            <a:r>
              <a:rPr lang="el-GR" sz="1800" i="1" dirty="0" smtClean="0"/>
              <a:t>.</a:t>
            </a:r>
            <a:r>
              <a:rPr lang="el-GR" sz="1800" i="1" dirty="0"/>
              <a:t> Δεν χρειάζεται να χρησιμοποιείται μόνο κρασί - οποιοδήποτε ποτό είναι το πιο ερεθιστικό και ευχάριστο στην γεύση κάνει </a:t>
            </a:r>
            <a:r>
              <a:rPr lang="el-GR" sz="1800" i="1" dirty="0" smtClean="0"/>
              <a:t>εξίσου.</a:t>
            </a:r>
          </a:p>
          <a:p>
            <a:r>
              <a:rPr lang="el-GR" sz="2400" b="1" dirty="0"/>
              <a:t>Το </a:t>
            </a:r>
            <a:r>
              <a:rPr lang="el-GR" sz="2400" b="1" dirty="0" smtClean="0"/>
              <a:t>ξίφος</a:t>
            </a:r>
          </a:p>
          <a:p>
            <a:pPr>
              <a:buNone/>
            </a:pPr>
            <a:r>
              <a:rPr lang="el-GR" sz="1800" i="1" dirty="0" smtClean="0"/>
              <a:t>Το </a:t>
            </a:r>
            <a:r>
              <a:rPr lang="el-GR" sz="1800" i="1" dirty="0"/>
              <a:t>ξίφος της Δύναμης είναι συμβολικό της επιθετικής δύναμης και λειτουργεί ως προέκταση και επέκταση του χεριού με το οποίο ο ιερέας χειρονομεί και </a:t>
            </a:r>
            <a:r>
              <a:rPr lang="el-GR" sz="1800" i="1" dirty="0" smtClean="0"/>
              <a:t>δείχνει.</a:t>
            </a:r>
            <a:r>
              <a:rPr lang="el-GR" sz="1800" i="1" dirty="0"/>
              <a:t> Για τις ιδιωτικές τελετές, εάν δεν μπορεί να βρεθεί ξίφος, μπορεί να χρησιμοποιηθεί ένα μακρύ μαχαίρι ή ρά­βδος ή παρόμοιο </a:t>
            </a:r>
            <a:r>
              <a:rPr lang="el-GR" sz="1800" i="1" dirty="0" smtClean="0"/>
              <a:t>σκεύος.</a:t>
            </a:r>
            <a:endParaRPr lang="el-GR" sz="1800" b="1" dirty="0" smtClean="0"/>
          </a:p>
          <a:p>
            <a:pPr>
              <a:buNone/>
            </a:pPr>
            <a:endParaRPr lang="el-GR" dirty="0"/>
          </a:p>
        </p:txBody>
      </p:sp>
    </p:spTree>
  </p:cSld>
  <p:clrMapOvr>
    <a:masterClrMapping/>
  </p:clrMapOvr>
  <p:transition>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idx="1"/>
          </p:nvPr>
        </p:nvSpPr>
        <p:spPr>
          <a:xfrm>
            <a:off x="357188" y="214313"/>
            <a:ext cx="8229600" cy="6126162"/>
          </a:xfrm>
        </p:spPr>
        <p:txBody>
          <a:bodyPr/>
          <a:lstStyle/>
          <a:p>
            <a:r>
              <a:rPr lang="el-GR" sz="2400" b="1" dirty="0"/>
              <a:t>Ο </a:t>
            </a:r>
            <a:r>
              <a:rPr lang="el-GR" sz="2400" b="1" dirty="0" err="1" smtClean="0"/>
              <a:t>Φαλλός</a:t>
            </a:r>
            <a:endParaRPr lang="el-GR" sz="2400" b="1" dirty="0" smtClean="0"/>
          </a:p>
          <a:p>
            <a:pPr>
              <a:buNone/>
            </a:pPr>
            <a:r>
              <a:rPr lang="el-GR" sz="1800" dirty="0"/>
              <a:t>Σε ομαδικά τελετουργικά χρησιμοποιείται και ένα φαλλι­κό </a:t>
            </a:r>
            <a:r>
              <a:rPr lang="el-GR" sz="1800" b="1" dirty="0"/>
              <a:t>σύμβολο προς γελοιοποίηση του χριστιανικού </a:t>
            </a:r>
            <a:r>
              <a:rPr lang="el-GR" sz="1800" b="1" dirty="0" smtClean="0"/>
              <a:t>αγιασμού.</a:t>
            </a:r>
          </a:p>
          <a:p>
            <a:r>
              <a:rPr lang="el-GR" sz="2400" b="1" dirty="0"/>
              <a:t>Το </a:t>
            </a:r>
            <a:r>
              <a:rPr lang="en-US" sz="2400" b="1" dirty="0"/>
              <a:t>Gong </a:t>
            </a:r>
            <a:endParaRPr lang="el-GR" sz="2400" b="1" dirty="0" smtClean="0"/>
          </a:p>
          <a:p>
            <a:pPr>
              <a:buNone/>
            </a:pPr>
            <a:r>
              <a:rPr lang="el-GR" sz="1800" b="1" i="1" dirty="0" smtClean="0"/>
              <a:t>Το </a:t>
            </a:r>
            <a:r>
              <a:rPr lang="el-GR" sz="1800" b="1" i="1" dirty="0" err="1"/>
              <a:t>Gong</a:t>
            </a:r>
            <a:r>
              <a:rPr lang="el-GR" sz="1800" b="1" i="1" dirty="0"/>
              <a:t> χρησιμοποιείται για να κληθούν οι δυνάμεις του Σκότους. Το κρούουν μια φορά αφού καθένας που συμ­μετέχει έχει επαναλάβει τα λόγια του ιερέα, "ζήτω ο Σατα­νάς</a:t>
            </a:r>
            <a:r>
              <a:rPr lang="el-GR" sz="1800" dirty="0"/>
              <a:t>" </a:t>
            </a:r>
            <a:endParaRPr lang="en-US" sz="1800" dirty="0" smtClean="0"/>
          </a:p>
          <a:p>
            <a:r>
              <a:rPr lang="el-GR" sz="2400" b="1" dirty="0"/>
              <a:t>Η </a:t>
            </a:r>
            <a:r>
              <a:rPr lang="el-GR" sz="2400" b="1" dirty="0" smtClean="0"/>
              <a:t>περγαμηνή</a:t>
            </a:r>
          </a:p>
          <a:p>
            <a:pPr>
              <a:buNone/>
            </a:pPr>
            <a:r>
              <a:rPr lang="el-GR" sz="1800" dirty="0" smtClean="0"/>
              <a:t>Η </a:t>
            </a:r>
            <a:r>
              <a:rPr lang="el-GR" sz="1800" dirty="0"/>
              <a:t>περγαμηνή είναι ο τρόπος μέσω του οποίου το γραμ­μένο μήνυμα/αίτημα μπορεί να "καταναλωθεί" από τις φλό­γες του κεριού και </a:t>
            </a:r>
            <a:r>
              <a:rPr lang="el-GR" sz="1800" b="1" dirty="0"/>
              <a:t>να σταλεί στους αιθέρες</a:t>
            </a:r>
            <a:r>
              <a:rPr lang="el-GR" sz="1800" dirty="0"/>
              <a:t>. Το αίτημα είναι γραμμένο στην περγαμηνή ή σε χαρτί, διαβάζεται δυνατά από τον ιερέα και έπειτα καίγεται στην φλόγα είτε του άσπρου είτε του μαύρου κεριού, όποιο είναι το κατάλληλο για την συγκεκριμένη </a:t>
            </a:r>
            <a:r>
              <a:rPr lang="el-GR" sz="1800" dirty="0" smtClean="0"/>
              <a:t>απαίτηση.</a:t>
            </a:r>
            <a:endParaRPr lang="el-GR" sz="1800" dirty="0"/>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Θέση περιεχομένου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59681" y="476672"/>
            <a:ext cx="4874119" cy="5861914"/>
          </a:xfrm>
        </p:spPr>
      </p:pic>
      <p:pic>
        <p:nvPicPr>
          <p:cNvPr id="7" name="Εικόνα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68" y="1124744"/>
            <a:ext cx="4286250" cy="4283860"/>
          </a:xfrm>
          <a:prstGeom prst="rect">
            <a:avLst/>
          </a:prstGeom>
        </p:spPr>
      </p:pic>
    </p:spTree>
    <p:extLst>
      <p:ext uri="{BB962C8B-B14F-4D97-AF65-F5344CB8AC3E}">
        <p14:creationId xmlns:p14="http://schemas.microsoft.com/office/powerpoint/2010/main" val="3700359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Μαρτυρία πρώην σατανιστή</a:t>
            </a:r>
            <a:endParaRPr lang="el-GR" dirty="0"/>
          </a:p>
        </p:txBody>
      </p:sp>
      <p:sp>
        <p:nvSpPr>
          <p:cNvPr id="3" name="2 - Θέση περιεχομένου"/>
          <p:cNvSpPr>
            <a:spLocks noGrp="1"/>
          </p:cNvSpPr>
          <p:nvPr>
            <p:ph idx="1"/>
          </p:nvPr>
        </p:nvSpPr>
        <p:spPr>
          <a:xfrm>
            <a:off x="285720" y="1285860"/>
            <a:ext cx="8515352" cy="5572140"/>
          </a:xfrm>
        </p:spPr>
        <p:txBody>
          <a:bodyPr>
            <a:normAutofit fontScale="85000" lnSpcReduction="10000"/>
          </a:bodyPr>
          <a:lstStyle/>
          <a:p>
            <a:pPr>
              <a:buNone/>
            </a:pPr>
            <a:r>
              <a:rPr lang="el-GR" sz="1800" dirty="0" smtClean="0"/>
              <a:t>Ο Κώστας ζήτησε βοήθεια από έναν πάτερ.(</a:t>
            </a:r>
            <a:r>
              <a:rPr lang="el-GR" sz="1800" b="1" dirty="0"/>
              <a:t>π. ΑΝΤΩΝΙΟΣ </a:t>
            </a:r>
            <a:r>
              <a:rPr lang="el-GR" sz="1800" b="1" dirty="0" smtClean="0"/>
              <a:t>ΑΛΕΒΙΖΟΠΟΥΛΟΣ). </a:t>
            </a:r>
            <a:r>
              <a:rPr lang="el-GR" sz="1800" dirty="0"/>
              <a:t>Ταυτόχρονα ήθελε να μιλήσει, να προειδοποιήσει τους νέους για την απειλή του σατανισμού</a:t>
            </a:r>
            <a:r>
              <a:rPr lang="el-GR" sz="1800" dirty="0" smtClean="0"/>
              <a:t>.  Έφυγε από το σπίτι του σε ηλικία 14 ετών γιατί είχε οικογενειακά προβλήματα, κατέβηκε στην Αθήνα και τότε άρχισε να ασχολείται με την παραψυχολογία και τον πνευματισμό. Έψαχνε δουλειά για να ζήσει  όμως δεν βρήκε και έμεινε άστεγος στην Ομόνοια. Εκεί γνώρισε κάποιους φίλους, προχωρούσε σιγά-σιγά με βιβλία και ύστερα μυήθηκε. Αυτοί του υποσχέθηκαν λεφτά, δόξα, πλούτη και να μην έχει ανάγκη κανέναν. Ήταν μεγάλη ομάδα, περίπου 120 άτομα. Αυτός ήταν σε αυτήν την ομάδα 1μιση χρόνο και μετά άρχισε να φτιάχνει την δική του ομάδα. Η δική του ομάδα ήταν διαφορετική από τις άλλες, πιο ήπια και ήσυχη. Δεν έκαναν ανθρωποθυσίες, αλλά θυσίες ζώων όπου στο τέλος έπιναν το αίμα τους. Επίσης, είχαν και σεξουαλική μαγεία. Έχει φύγει από την ομάδα εδώ και 5χρόνια, δεν ξέρει αν υπάρχει ακόμη και μας λέει ότι αν υπάρχει ακόμα θα έχουν αλλάξει όνομα και τα άτομα που ήξερε αυτός από εκεί θα έχουν φύγει λογικά. Κάθε φορά που ο πάτερ τον ρωτούσε κάτι για να εμβαθύνει τα γεγονότα που συνέβαιναν αυτός έτρεμε. Ο στόχος τους ήταν να βρίσκουν νεαρές κοπέλες για θυσίες και για να προσελκύουν κόσμο στην ομάδα. Όταν υπέγραψε το  συμβόλαιο του σατανά του ζητήθηκε να πετάξει ότι χριστιανικό είχε, οποιαδήποτε σκέψη και γενικά να είχε μίσος.  Ο πρώην σατανιστής </a:t>
            </a:r>
            <a:r>
              <a:rPr lang="el-GR" sz="1800" dirty="0"/>
              <a:t>Κ</a:t>
            </a:r>
            <a:r>
              <a:rPr lang="el-GR" sz="1800" dirty="0" smtClean="0"/>
              <a:t>ώστας μας αναφέρει και την</a:t>
            </a:r>
            <a:r>
              <a:rPr lang="el-GR" sz="1800" dirty="0"/>
              <a:t> </a:t>
            </a:r>
            <a:r>
              <a:rPr lang="el-GR" sz="1800" dirty="0" smtClean="0"/>
              <a:t>‘’προσευχή’’ που λένε για το λεγόμενο συμβόλαιο. </a:t>
            </a:r>
            <a:r>
              <a:rPr lang="el-GR" sz="1800" dirty="0"/>
              <a:t/>
            </a:r>
            <a:br>
              <a:rPr lang="el-GR" sz="1800" dirty="0"/>
            </a:br>
            <a:r>
              <a:rPr lang="el-GR" sz="1800" dirty="0" smtClean="0"/>
              <a:t>‘’</a:t>
            </a:r>
            <a:r>
              <a:rPr lang="el-GR" sz="1800" b="1" dirty="0" smtClean="0"/>
              <a:t>Μεγάλε </a:t>
            </a:r>
            <a:r>
              <a:rPr lang="el-GR" sz="1800" b="1" dirty="0"/>
              <a:t>Σατανά... εγώ ο τάδε, αυτή τη στιγμή με το αίμα μου ορκίζομαι σε </a:t>
            </a:r>
            <a:r>
              <a:rPr lang="el-GR" sz="1800" b="1" dirty="0" err="1"/>
              <a:t>σένανε</a:t>
            </a:r>
            <a:r>
              <a:rPr lang="el-GR" sz="1800" b="1" dirty="0"/>
              <a:t> και παραδίδω την ψυχή μου, παραδίδω την ψυχή μου, παραδίδω το σώμα μου, αλλά ζητώ από σένα... Αυτό συνήθως γίνεται Δευτέρα ή Παρασκευή βράδυ. Αυτό γίνεται και μέσα από την εκκλησία ή σε σταυροδρόμι ή στο νεκροταφείο</a:t>
            </a:r>
            <a:r>
              <a:rPr lang="el-GR" sz="1800" b="1" dirty="0" smtClean="0"/>
              <a:t>.’’ </a:t>
            </a:r>
            <a:r>
              <a:rPr lang="el-GR" sz="1800" dirty="0"/>
              <a:t/>
            </a:r>
            <a:br>
              <a:rPr lang="el-GR" sz="1800" dirty="0"/>
            </a:br>
            <a:r>
              <a:rPr lang="el-GR" sz="1800" dirty="0"/>
              <a:t/>
            </a:r>
            <a:br>
              <a:rPr lang="el-GR" sz="1800" dirty="0"/>
            </a:br>
            <a:endParaRPr lang="el-GR" sz="1800" dirty="0"/>
          </a:p>
          <a:p>
            <a:pPr>
              <a:buNone/>
            </a:pPr>
            <a:endParaRPr lang="el-GR" sz="1800" dirty="0"/>
          </a:p>
          <a:p>
            <a:pPr>
              <a:buNone/>
            </a:pPr>
            <a:endParaRPr lang="el-GR" sz="1800" dirty="0"/>
          </a:p>
        </p:txBody>
      </p:sp>
    </p:spTree>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229600" cy="5911873"/>
          </a:xfrm>
        </p:spPr>
        <p:txBody>
          <a:bodyPr>
            <a:normAutofit/>
          </a:bodyPr>
          <a:lstStyle/>
          <a:p>
            <a:pPr>
              <a:buNone/>
            </a:pPr>
            <a:r>
              <a:rPr lang="el-GR" sz="1800" dirty="0" smtClean="0"/>
              <a:t>Κάτι τελευταίο που δήλωσε στην συνέντευξη του είναι για την λεγόμενη σε όλους γιόγκα που την κάνουν για να χαλαρώσουν, να ηρεμήσουν και να γνωρίσουν τον εαυτό τους. Πέρα από αυτό μετά αρχίζει το υποσυνείδητο </a:t>
            </a:r>
            <a:r>
              <a:rPr lang="el-GR" sz="1800" dirty="0"/>
              <a:t>και μπαίνει βαθιά μέσα στη γιόγκα και φθάνει στο σημείο του υπνωτισμού</a:t>
            </a:r>
            <a:r>
              <a:rPr lang="el-GR" sz="1800" dirty="0" smtClean="0"/>
              <a:t>. Ξεκινά </a:t>
            </a:r>
            <a:r>
              <a:rPr lang="el-GR" sz="1800" dirty="0"/>
              <a:t>δηλαδή με το να </a:t>
            </a:r>
            <a:r>
              <a:rPr lang="el-GR" sz="1800" dirty="0" smtClean="0"/>
              <a:t>κάνεις </a:t>
            </a:r>
            <a:r>
              <a:rPr lang="el-GR" sz="1800" dirty="0"/>
              <a:t>γιόγκα για χαλάρωση, μετά </a:t>
            </a:r>
            <a:r>
              <a:rPr lang="el-GR" sz="1800" dirty="0" smtClean="0"/>
              <a:t>μπαίνεις </a:t>
            </a:r>
            <a:r>
              <a:rPr lang="el-GR" sz="1800" dirty="0"/>
              <a:t>στα βιβλία, όπως «Γνώρισε το νου σου</a:t>
            </a:r>
            <a:r>
              <a:rPr lang="el-GR" sz="1800" dirty="0" smtClean="0"/>
              <a:t>».</a:t>
            </a:r>
            <a:r>
              <a:rPr lang="el-GR" sz="1800" dirty="0"/>
              <a:t/>
            </a:r>
            <a:br>
              <a:rPr lang="el-GR" sz="1800" dirty="0"/>
            </a:br>
            <a:endParaRPr lang="el-GR" sz="1800" dirty="0"/>
          </a:p>
          <a:p>
            <a:pPr>
              <a:buNone/>
            </a:pPr>
            <a:r>
              <a:rPr lang="el-GR" dirty="0"/>
              <a:t/>
            </a:r>
            <a:br>
              <a:rPr lang="el-GR" dirty="0"/>
            </a:br>
            <a:endParaRPr lang="el-GR" dirty="0"/>
          </a:p>
          <a:p>
            <a:pPr>
              <a:buNone/>
            </a:pPr>
            <a:endParaRPr lang="el-GR"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5932"/>
            <a:ext cx="9131718" cy="6832068"/>
          </a:xfrm>
        </p:spPr>
      </p:pic>
    </p:spTree>
    <p:extLst>
      <p:ext uri="{BB962C8B-B14F-4D97-AF65-F5344CB8AC3E}">
        <p14:creationId xmlns:p14="http://schemas.microsoft.com/office/powerpoint/2010/main" val="2607644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Χριστιανισμός-σατανισμός</a:t>
            </a:r>
            <a:endParaRPr lang="el-GR" dirty="0"/>
          </a:p>
        </p:txBody>
      </p:sp>
      <p:sp>
        <p:nvSpPr>
          <p:cNvPr id="3" name="2 - Θέση περιεχομένου"/>
          <p:cNvSpPr>
            <a:spLocks noGrp="1"/>
          </p:cNvSpPr>
          <p:nvPr>
            <p:ph idx="1"/>
          </p:nvPr>
        </p:nvSpPr>
        <p:spPr>
          <a:xfrm>
            <a:off x="457200" y="1600200"/>
            <a:ext cx="8229600" cy="5043510"/>
          </a:xfrm>
        </p:spPr>
        <p:txBody>
          <a:bodyPr>
            <a:normAutofit fontScale="85000" lnSpcReduction="10000"/>
          </a:bodyPr>
          <a:lstStyle/>
          <a:p>
            <a:pPr>
              <a:buFont typeface="Wingdings" pitchFamily="2" charset="2"/>
              <a:buChar char="Ø"/>
            </a:pPr>
            <a:r>
              <a:rPr lang="el-GR" sz="2400" b="1" i="1" dirty="0"/>
              <a:t>ΓΙΑΤΙ Ο ΘΕΟΣ ΕΠΙΤΡΕΠΕΙ ΣΤΟ ΔΙΑΒΟΛΟ ΝΑ ΜΑΣ ΠΕΙΡΑΖΕΙ</a:t>
            </a:r>
            <a:r>
              <a:rPr lang="el-GR" sz="2400" b="1" i="1" dirty="0" smtClean="0"/>
              <a:t>;</a:t>
            </a:r>
          </a:p>
          <a:p>
            <a:pPr>
              <a:buNone/>
            </a:pPr>
            <a:r>
              <a:rPr lang="el-GR" sz="1900" dirty="0" smtClean="0"/>
              <a:t>O </a:t>
            </a:r>
            <a:r>
              <a:rPr lang="el-GR" sz="1900" dirty="0"/>
              <a:t>διάβολος δεν έχει καμία εξουσία πάνω στον άνθρωπο χωρίς την άδεια τού Θεού και τη δική μας Θέληση. O Θεός τού επιτρέπει να μάς πειράζει, διότι σέβεται τη δική μας ελευθερία, και Θέλει μόνοι μας να διαλέξουμε ή το δρόμο </a:t>
            </a:r>
            <a:r>
              <a:rPr lang="el-GR" sz="1900" dirty="0" smtClean="0"/>
              <a:t>της </a:t>
            </a:r>
            <a:r>
              <a:rPr lang="el-GR" sz="1900" dirty="0"/>
              <a:t>ζωής και </a:t>
            </a:r>
            <a:r>
              <a:rPr lang="el-GR" sz="1900" dirty="0" smtClean="0"/>
              <a:t>της </a:t>
            </a:r>
            <a:r>
              <a:rPr lang="el-GR" sz="1900" dirty="0"/>
              <a:t>τηρήσεως των εντολών τού Θεού ή το δρόμο </a:t>
            </a:r>
            <a:r>
              <a:rPr lang="el-GR" sz="1900" dirty="0" smtClean="0"/>
              <a:t>της </a:t>
            </a:r>
            <a:r>
              <a:rPr lang="el-GR" sz="1900" dirty="0"/>
              <a:t>βίας και </a:t>
            </a:r>
            <a:r>
              <a:rPr lang="el-GR" sz="1900" dirty="0" smtClean="0"/>
              <a:t>της </a:t>
            </a:r>
            <a:r>
              <a:rPr lang="el-GR" sz="1900" dirty="0"/>
              <a:t>καταστροφής και </a:t>
            </a:r>
            <a:r>
              <a:rPr lang="el-GR" sz="1900" dirty="0" smtClean="0"/>
              <a:t>της </a:t>
            </a:r>
            <a:r>
              <a:rPr lang="el-GR" sz="1900" dirty="0"/>
              <a:t>απομάκρυνσης από το Θεό</a:t>
            </a:r>
            <a:r>
              <a:rPr lang="el-GR" sz="1900" dirty="0" smtClean="0"/>
              <a:t>.</a:t>
            </a:r>
          </a:p>
          <a:p>
            <a:pPr>
              <a:buFont typeface="Wingdings" pitchFamily="2" charset="2"/>
              <a:buChar char="Ø"/>
            </a:pPr>
            <a:r>
              <a:rPr lang="el-GR" sz="2400" b="1" i="1" dirty="0"/>
              <a:t>ΠΟΙΑ Η ΣΧΕΣΗ ΤΟΥ ΔΙΑΒΟΛΟΥ ΜΕ ΤΟ ΘΕΟ</a:t>
            </a:r>
            <a:r>
              <a:rPr lang="el-GR" sz="2400" b="1" i="1" dirty="0" smtClean="0"/>
              <a:t>;</a:t>
            </a:r>
          </a:p>
          <a:p>
            <a:pPr>
              <a:buNone/>
            </a:pPr>
            <a:r>
              <a:rPr lang="el-GR" sz="1800" dirty="0"/>
              <a:t>O διάβολος προσπαθεί να ξεγελάσει τον άνθρωπο με πολλά τεχνάσματα. Ένα από αυτό είναι και ή μαγεία. 'Η μαύρη και ή λευκή μαγεία είναι οι δυο όψεις τού ίδιου νομίσματος. Και στις δύο οι άνθρωποι συνεργάζονται με τα δαιμόνια. Τα αποτελέσματα είναι τα ίδια: ο χωρισμός τού ανθρώπου από το Θεό και ή κυριαρχία του - σατανά επάνω του</a:t>
            </a:r>
            <a:r>
              <a:rPr lang="el-GR" sz="1800" dirty="0" smtClean="0"/>
              <a:t>.</a:t>
            </a:r>
          </a:p>
          <a:p>
            <a:pPr>
              <a:buFont typeface="Wingdings" pitchFamily="2" charset="2"/>
              <a:buChar char="Ø"/>
            </a:pPr>
            <a:r>
              <a:rPr lang="el-GR" sz="2400" b="1" i="1" dirty="0"/>
              <a:t>ΕΧΕΙ ΣΧΕΣΗ Ο ΔΙΑΒΟΛΟΣ ΜΕ ΤΟΥΣ ΜΑΝΤΕΙΣ, ΜΕΝΤΙΟΥΜ, ΠΝΕΥΜΑΤΙΣΤΕΣ, ΩΡΟΣΚΟΠΙΑ κλπ</a:t>
            </a:r>
            <a:r>
              <a:rPr lang="el-GR" sz="2400" b="1" i="1" dirty="0" smtClean="0"/>
              <a:t>;</a:t>
            </a:r>
          </a:p>
          <a:p>
            <a:pPr>
              <a:buNone/>
            </a:pPr>
            <a:r>
              <a:rPr lang="el-GR" sz="2400" dirty="0"/>
              <a:t>Ναι μέσα από όλα αυτά εξαπατά ο διάβολος με τέχνη τον άνθρωπο εκμεταλλευόμενος την επιθυμία του να γνωρίσει το μέλλον. 0 σατανάς δεν γνωρίζει το μέλλον , ούτε Θέλει το καλό τού ανθρώπου. Η πρόγνωση του μέλλοντος είναι αποκλειστικό προνόμιο, και ιδιότητα τού Θεού.</a:t>
            </a:r>
            <a:endParaRPr lang="el-GR" sz="2400" dirty="0" smtClean="0"/>
          </a:p>
          <a:p>
            <a:pPr>
              <a:buNone/>
            </a:pPr>
            <a:endParaRPr lang="el-GR" dirty="0" smtClean="0"/>
          </a:p>
          <a:p>
            <a:endParaRPr lang="el-GR" dirty="0" smtClean="0"/>
          </a:p>
          <a:p>
            <a:endParaRPr lang="el-GR" dirty="0"/>
          </a:p>
        </p:txBody>
      </p:sp>
    </p:spTree>
  </p:cSld>
  <p:clrMapOvr>
    <a:masterClrMapping/>
  </p:clrMapOvr>
  <p:transition>
    <p:pull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ο σατανισμός;</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sz="3100" dirty="0" smtClean="0"/>
              <a:t>Ο </a:t>
            </a:r>
            <a:r>
              <a:rPr lang="el-GR" sz="3100" b="1" dirty="0" smtClean="0"/>
              <a:t>σατανισμός</a:t>
            </a:r>
            <a:r>
              <a:rPr lang="el-GR" sz="3100" dirty="0" smtClean="0"/>
              <a:t> είναι λατρευτική πίστη η οποία έχει ως επίκεντρό της τον </a:t>
            </a:r>
            <a:r>
              <a:rPr lang="el-GR" sz="3100" dirty="0" smtClean="0">
                <a:hlinkClick r:id="rId2" tooltip="Σατανάς"/>
              </a:rPr>
              <a:t>Σατανά</a:t>
            </a:r>
            <a:r>
              <a:rPr lang="el-GR" sz="3100" dirty="0" smtClean="0"/>
              <a:t>, ή </a:t>
            </a:r>
            <a:r>
              <a:rPr lang="el-GR" sz="3100" dirty="0" smtClean="0">
                <a:hlinkClick r:id="rId3" tooltip="Διάβολος"/>
              </a:rPr>
              <a:t>διάβολο</a:t>
            </a:r>
            <a:r>
              <a:rPr lang="el-GR" sz="3100" dirty="0" smtClean="0"/>
              <a:t>, οντότητα που σύμφωνα με την παράδοση των </a:t>
            </a:r>
            <a:r>
              <a:rPr lang="el-GR" sz="3100" dirty="0" smtClean="0">
                <a:hlinkClick r:id="rId4" tooltip="Ιουδαϊσμός"/>
              </a:rPr>
              <a:t>ιουδαίων</a:t>
            </a:r>
            <a:r>
              <a:rPr lang="el-GR" sz="3100" dirty="0" smtClean="0"/>
              <a:t> και των </a:t>
            </a:r>
            <a:r>
              <a:rPr lang="el-GR" sz="3100" dirty="0" smtClean="0">
                <a:hlinkClick r:id="rId5" tooltip="Χριστιανισμός"/>
              </a:rPr>
              <a:t>χριστιανών</a:t>
            </a:r>
            <a:r>
              <a:rPr lang="el-GR" sz="3100" dirty="0" smtClean="0"/>
              <a:t> είναι ο έσχατος αντίπαλος του </a:t>
            </a:r>
            <a:r>
              <a:rPr lang="el-GR" sz="3100" dirty="0" smtClean="0">
                <a:hlinkClick r:id="rId6" tooltip="Θεός"/>
              </a:rPr>
              <a:t>Θεού</a:t>
            </a:r>
            <a:r>
              <a:rPr lang="el-GR" sz="3100" dirty="0" smtClean="0"/>
              <a:t>, ενσαρκώνοντας την αρχή του απόλυτου κακού.</a:t>
            </a:r>
          </a:p>
          <a:p>
            <a:r>
              <a:rPr lang="el-GR" sz="3100" dirty="0" smtClean="0"/>
              <a:t>Δεν λείπουν λατρείες αρνητικών δυνάμεων στο περιθώριο και των άλλων θρησκειών, όμως ο σατανισμός εντοπίζεται στο θρησκευτικό ορίζοντα του </a:t>
            </a:r>
            <a:r>
              <a:rPr lang="el-GR" sz="3100" dirty="0" err="1" smtClean="0"/>
              <a:t>ιουδαιοχριστιανισμού</a:t>
            </a:r>
            <a:r>
              <a:rPr lang="el-GR" sz="3100" dirty="0" smtClean="0"/>
              <a:t>, επειδή αποδέχεται κατ' αρχήν το μονοθεϊσμό και την αντίληψη της </a:t>
            </a:r>
            <a:r>
              <a:rPr lang="el-GR" sz="3100" dirty="0" smtClean="0">
                <a:hlinkClick r:id="rId7" tooltip="Βίβλος"/>
              </a:rPr>
              <a:t>Βίβλου</a:t>
            </a:r>
            <a:r>
              <a:rPr lang="el-GR" sz="3100" dirty="0" smtClean="0"/>
              <a:t> για το </a:t>
            </a:r>
            <a:r>
              <a:rPr lang="el-GR" sz="3100" dirty="0" smtClean="0">
                <a:hlinkClick r:id="rId3" tooltip="Διάβολος"/>
              </a:rPr>
              <a:t>διάβολο</a:t>
            </a:r>
            <a:r>
              <a:rPr lang="el-GR" sz="3100" dirty="0" smtClean="0"/>
              <a:t>.</a:t>
            </a:r>
          </a:p>
          <a:p>
            <a:r>
              <a:rPr lang="el-GR" sz="3100" dirty="0" smtClean="0"/>
              <a:t>Οι ερευνητές  </a:t>
            </a:r>
            <a:r>
              <a:rPr lang="el-GR" sz="3100" dirty="0" err="1" smtClean="0"/>
              <a:t>θρησκειολόγοι</a:t>
            </a:r>
            <a:r>
              <a:rPr lang="el-GR" sz="3100" dirty="0" smtClean="0"/>
              <a:t> προτείνουν τέσσερις τύπους σατανισμού: α) τον </a:t>
            </a:r>
            <a:r>
              <a:rPr lang="el-GR" sz="3100" i="1" dirty="0" smtClean="0"/>
              <a:t>μεσαιωνικό</a:t>
            </a:r>
            <a:r>
              <a:rPr lang="el-GR" sz="3100" dirty="0" smtClean="0"/>
              <a:t>, β) τον </a:t>
            </a:r>
            <a:r>
              <a:rPr lang="el-GR" sz="3100" i="1" dirty="0" smtClean="0"/>
              <a:t>θρησκευτικό</a:t>
            </a:r>
            <a:r>
              <a:rPr lang="el-GR" sz="3100" dirty="0" smtClean="0"/>
              <a:t> γ) τον </a:t>
            </a:r>
            <a:r>
              <a:rPr lang="el-GR" sz="3100" i="1" dirty="0" smtClean="0"/>
              <a:t>ερασιτεχνικό</a:t>
            </a:r>
            <a:r>
              <a:rPr lang="el-GR" sz="3100" dirty="0" smtClean="0"/>
              <a:t> δ) τον </a:t>
            </a:r>
            <a:r>
              <a:rPr lang="el-GR" sz="3100" i="1" dirty="0" smtClean="0"/>
              <a:t>πνευματικό</a:t>
            </a:r>
            <a:r>
              <a:rPr lang="el-GR" sz="3100" dirty="0" smtClean="0"/>
              <a:t> ή </a:t>
            </a:r>
            <a:r>
              <a:rPr lang="el-GR" sz="3100" i="1" dirty="0" smtClean="0"/>
              <a:t>συμβολικό</a:t>
            </a:r>
            <a:r>
              <a:rPr lang="el-GR" sz="3100" dirty="0" smtClean="0"/>
              <a:t>.</a:t>
            </a:r>
          </a:p>
          <a:p>
            <a:endParaRPr lang="el-GR" dirty="0"/>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idx="1"/>
          </p:nvPr>
        </p:nvSpPr>
        <p:spPr>
          <a:xfrm>
            <a:off x="500034" y="142852"/>
            <a:ext cx="8229600" cy="6715148"/>
          </a:xfrm>
        </p:spPr>
        <p:txBody>
          <a:bodyPr>
            <a:normAutofit fontScale="25000" lnSpcReduction="20000"/>
          </a:bodyPr>
          <a:lstStyle/>
          <a:p>
            <a:pPr>
              <a:buFont typeface="Wingdings" pitchFamily="2" charset="2"/>
              <a:buChar char="Ø"/>
            </a:pPr>
            <a:r>
              <a:rPr lang="el-GR" sz="9600" b="1" i="1" dirty="0"/>
              <a:t>ΓΙΑΤΙ Ο ΔΙΑΒΟΛΟΣ ΔΙΑΛΕΓΕΙ ΤΟΥΣ ΝΕΟΥΣ</a:t>
            </a:r>
            <a:r>
              <a:rPr lang="el-GR" sz="9600" b="1" i="1" dirty="0" smtClean="0"/>
              <a:t>;</a:t>
            </a:r>
          </a:p>
          <a:p>
            <a:pPr>
              <a:buNone/>
            </a:pPr>
            <a:r>
              <a:rPr lang="el-GR" sz="6400" dirty="0"/>
              <a:t>O διάβολος ζηλεύει τους νέους ανθρώπους. Είναι γνωστές οι ευαισθησίες των νέων για πάθος, δύναμη και δόξα, καθώς και οι ανησυχίες τους για κάθε τι το υπερφυσικό και μεταφυσικό. Αυτό ακριβώς, σε συνδυασμό με την απειρία και την αδύνατη προαίρεσή τους εκμεταλλεύεται ο Σατανισμός για να αγορεύσει τα ανύποπτα θύματα του</a:t>
            </a:r>
            <a:r>
              <a:rPr lang="el-GR" sz="6400" dirty="0" smtClean="0"/>
              <a:t>. </a:t>
            </a:r>
          </a:p>
          <a:p>
            <a:r>
              <a:rPr lang="el-GR" sz="6400" dirty="0"/>
              <a:t>Οι περισσότεροι νέοι που μπλέχτηκαν στα δίχτυα του Σατανισμού βρέθηκαν εκεί χωρίς να το καταλάβουν. Η ανάγκη να ανήκουν κόπου, η ανάγκη να βιώσουν τη ζεστασιά και την αποδοχή που δεν γεύτηκαν μέσα στην οικογένεια τους, τούς οδηγεί στις νέες Θρησκείες, 'Αποκρυφισμό, Πνευματισμό, </a:t>
            </a:r>
            <a:r>
              <a:rPr lang="el-GR" sz="6400" dirty="0" err="1"/>
              <a:t>Μασωνία</a:t>
            </a:r>
            <a:r>
              <a:rPr lang="el-GR" sz="6400" dirty="0"/>
              <a:t>, Νέα 'Εποχή, </a:t>
            </a:r>
            <a:r>
              <a:rPr lang="el-GR" sz="6400" dirty="0" err="1"/>
              <a:t>Σαηεντόλοτζι</a:t>
            </a:r>
            <a:r>
              <a:rPr lang="el-GR" sz="6400" dirty="0"/>
              <a:t>...</a:t>
            </a:r>
            <a:endParaRPr lang="el-GR" sz="6400" dirty="0" smtClean="0"/>
          </a:p>
          <a:p>
            <a:pPr>
              <a:buNone/>
            </a:pPr>
            <a:r>
              <a:rPr lang="el-GR" sz="6400" dirty="0"/>
              <a:t>Σ' αυτό συντελούν λίγο η πολύ η διαφήμιση, τα Θρίλερ, ή μουσική Ρ0Κ, τα σύγχρονα παιδικά παιχνίδια </a:t>
            </a:r>
            <a:r>
              <a:rPr lang="el-GR" sz="6400" dirty="0" smtClean="0"/>
              <a:t>της τηλεοράσεως και </a:t>
            </a:r>
            <a:r>
              <a:rPr lang="el-GR" sz="6400" dirty="0" err="1" smtClean="0"/>
              <a:t>ίντερνετ</a:t>
            </a:r>
            <a:r>
              <a:rPr lang="el-GR" sz="6400" dirty="0" smtClean="0"/>
              <a:t>, </a:t>
            </a:r>
            <a:r>
              <a:rPr lang="el-GR" sz="6400" dirty="0"/>
              <a:t>που διαμορφώνουν τελικά, συνειδητό ή ασυνείδητα, τους σύγχρονους δράκουλες και εθίζουν τους νέους στην αχαλίνωτη βία, στη σεξουαλική ασυδοσία, στην άρνηση άξιών και ιδανικών.</a:t>
            </a:r>
            <a:endParaRPr lang="el-GR" sz="6400" dirty="0" smtClean="0"/>
          </a:p>
          <a:p>
            <a:pPr>
              <a:buFont typeface="Wingdings" pitchFamily="2" charset="2"/>
              <a:buChar char="Ø"/>
            </a:pPr>
            <a:r>
              <a:rPr lang="el-GR" sz="9600" b="1" i="1" dirty="0" smtClean="0"/>
              <a:t>ΤΕΛΙΚΑ ΠΟΥ ΟΔΗΓΕΙ Ο ΣΑΤΑΝΙΣΜΟΣ ΤΟΝ ΑΝΘΡΩΠΟ; </a:t>
            </a:r>
          </a:p>
          <a:p>
            <a:r>
              <a:rPr lang="el-GR" sz="6400" dirty="0" smtClean="0"/>
              <a:t>Λέει ή: </a:t>
            </a:r>
            <a:r>
              <a:rPr lang="el-GR" sz="6400" dirty="0" err="1" smtClean="0"/>
              <a:t>Dorren</a:t>
            </a:r>
            <a:r>
              <a:rPr lang="el-GR" sz="6400" dirty="0" smtClean="0"/>
              <a:t> </a:t>
            </a:r>
            <a:r>
              <a:rPr lang="el-GR" sz="6400" dirty="0" err="1" smtClean="0"/>
              <a:t>Irvine</a:t>
            </a:r>
            <a:r>
              <a:rPr lang="el-GR" sz="6400" dirty="0" smtClean="0"/>
              <a:t> : «Όλοι όσοι παραδίδονται στο σκοτεινό δρόμο της μαύρης μαγείας χάνουν την καθαρότητα του λογικού τους και πολύ συχνά τρελαίνονται» ! ! !</a:t>
            </a:r>
          </a:p>
          <a:p>
            <a:pPr>
              <a:buNone/>
            </a:pPr>
            <a:r>
              <a:rPr lang="el-GR" sz="6400" dirty="0" smtClean="0"/>
              <a:t>- Δημιουργεί τάσεις αυτοκαταστροφής. Ο σατανιστής 'Ασημάκης Κατσούλας ομολογεί.: </a:t>
            </a:r>
            <a:r>
              <a:rPr lang="el-GR" sz="6400" i="1" dirty="0" smtClean="0"/>
              <a:t>«Ήθελα να αυτοκτονήσω, δεν μπορούσα να κοιμηθώ, ήθελα να ξεφύγω από όλα αυτά».</a:t>
            </a:r>
            <a:endParaRPr lang="el-GR" sz="6400" dirty="0" smtClean="0"/>
          </a:p>
          <a:p>
            <a:pPr>
              <a:buNone/>
            </a:pPr>
            <a:r>
              <a:rPr lang="el-GR" sz="6400" dirty="0" smtClean="0"/>
              <a:t>-Στη δυστυχία, στην κοινωνική απομόνωση, στην αδυναμία βίωσης της πραγματικής αγάπης και </a:t>
            </a:r>
            <a:r>
              <a:rPr lang="el-GR" sz="6400" dirty="0" err="1" smtClean="0"/>
              <a:t>τής</a:t>
            </a:r>
            <a:r>
              <a:rPr lang="el-GR" sz="6400" dirty="0" smtClean="0"/>
              <a:t> ομορφιάς </a:t>
            </a:r>
            <a:r>
              <a:rPr lang="el-GR" sz="6400" dirty="0" err="1" smtClean="0"/>
              <a:t>τής</a:t>
            </a:r>
            <a:r>
              <a:rPr lang="el-GR" sz="6400" dirty="0" smtClean="0"/>
              <a:t> επικοινωνίας και </a:t>
            </a:r>
            <a:r>
              <a:rPr lang="el-GR" sz="6400" dirty="0" err="1" smtClean="0"/>
              <a:t>τής</a:t>
            </a:r>
            <a:r>
              <a:rPr lang="el-GR" sz="6400" dirty="0" smtClean="0"/>
              <a:t> σχέσης με το συνάνθρωπο.</a:t>
            </a:r>
          </a:p>
          <a:p>
            <a:pPr>
              <a:buNone/>
            </a:pPr>
            <a:r>
              <a:rPr lang="el-GR" sz="6400" dirty="0" smtClean="0"/>
              <a:t>Στην αποκτήνωση τού ανθρώπου. Λέει χαρακτηριστικά ο </a:t>
            </a:r>
            <a:r>
              <a:rPr lang="el-GR" sz="6400" dirty="0" err="1" smtClean="0"/>
              <a:t>αρχισατανιστής</a:t>
            </a:r>
            <a:r>
              <a:rPr lang="el-GR" sz="6400" dirty="0" smtClean="0"/>
              <a:t> </a:t>
            </a:r>
            <a:r>
              <a:rPr lang="el-GR" sz="6400" dirty="0" err="1" smtClean="0"/>
              <a:t>Αντον</a:t>
            </a:r>
            <a:r>
              <a:rPr lang="el-GR" sz="6400" dirty="0" smtClean="0"/>
              <a:t> </a:t>
            </a:r>
            <a:r>
              <a:rPr lang="el-GR" sz="6400" dirty="0" err="1" smtClean="0"/>
              <a:t>Λάβεί</a:t>
            </a:r>
            <a:r>
              <a:rPr lang="el-GR" sz="6400" dirty="0" smtClean="0"/>
              <a:t>: </a:t>
            </a:r>
            <a:r>
              <a:rPr lang="el-GR" sz="6400" i="1" dirty="0" smtClean="0"/>
              <a:t>«Δεν είμαι ενάντια στις ανθρωποθυσίες και τον κανιβαλισμό </a:t>
            </a:r>
            <a:r>
              <a:rPr lang="el-GR" sz="6400" i="1" dirty="0" err="1" smtClean="0"/>
              <a:t>άλλό</a:t>
            </a:r>
            <a:r>
              <a:rPr lang="el-GR" sz="6400" i="1" dirty="0" smtClean="0"/>
              <a:t> ενάντια στις τιμωρίες και τις κοινωνικές δυσχέρειες που μπορεί να επιφέρουν στους δράστες ! »</a:t>
            </a:r>
            <a:endParaRPr lang="el-GR" sz="6400" dirty="0" smtClean="0"/>
          </a:p>
          <a:p>
            <a:pPr>
              <a:buNone/>
            </a:pPr>
            <a:r>
              <a:rPr lang="el-GR" sz="6400" dirty="0" smtClean="0"/>
              <a:t>Στο βιολογικό θάνατο αλλά και το χειρότερο, στον πνευματικό Θάνατο, που επιφέρει ή απομάκρυνσή μας από την Πηγή της Ζωής, το Θεό.</a:t>
            </a:r>
          </a:p>
          <a:p>
            <a:pPr>
              <a:buNone/>
            </a:pPr>
            <a:endParaRPr lang="el-GR" sz="9600" b="1" i="1" dirty="0" smtClean="0"/>
          </a:p>
          <a:p>
            <a:pPr>
              <a:buFont typeface="Wingdings" pitchFamily="2" charset="2"/>
              <a:buChar char="Ø"/>
            </a:pPr>
            <a:endParaRPr lang="el-GR" sz="5500" dirty="0" smtClean="0"/>
          </a:p>
          <a:p>
            <a:pPr>
              <a:buNone/>
            </a:pPr>
            <a:endParaRPr lang="el-GR" sz="2400" dirty="0" smtClean="0"/>
          </a:p>
          <a:p>
            <a:pPr>
              <a:buFont typeface="Wingdings" pitchFamily="2" charset="2"/>
              <a:buChar char="Ø"/>
            </a:pPr>
            <a:endParaRPr lang="el-GR" sz="2400" b="1" i="1" dirty="0" smtClean="0"/>
          </a:p>
          <a:p>
            <a:pPr>
              <a:buNone/>
            </a:pPr>
            <a:endParaRPr lang="el-GR" sz="2400" dirty="0" smtClean="0"/>
          </a:p>
          <a:p>
            <a:pPr>
              <a:buNone/>
            </a:pPr>
            <a:r>
              <a:rPr lang="el-GR" dirty="0"/>
              <a:t/>
            </a:r>
            <a:br>
              <a:rPr lang="el-GR" dirty="0"/>
            </a:br>
            <a:endParaRPr lang="el-GR" dirty="0" smtClean="0"/>
          </a:p>
          <a:p>
            <a:pPr>
              <a:buFont typeface="Wingdings" pitchFamily="2" charset="2"/>
              <a:buChar char="Ø"/>
            </a:pPr>
            <a:endParaRPr lang="el-GR" dirty="0"/>
          </a:p>
        </p:txBody>
      </p:sp>
    </p:spTree>
  </p:cSld>
  <p:clrMapOvr>
    <a:masterClrMapping/>
  </p:clrMapOvr>
  <p:transition>
    <p:plus/>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idx="1"/>
          </p:nvPr>
        </p:nvSpPr>
        <p:spPr>
          <a:xfrm>
            <a:off x="457200" y="0"/>
            <a:ext cx="8229600" cy="6126163"/>
          </a:xfrm>
        </p:spPr>
        <p:txBody>
          <a:bodyPr>
            <a:normAutofit fontScale="77500" lnSpcReduction="20000"/>
          </a:bodyPr>
          <a:lstStyle/>
          <a:p>
            <a:pPr>
              <a:buFont typeface="Wingdings" pitchFamily="2" charset="2"/>
              <a:buChar char="Ø"/>
            </a:pPr>
            <a:r>
              <a:rPr lang="el-GR" sz="2800" b="1" i="1" dirty="0"/>
              <a:t>ΤΙ </a:t>
            </a:r>
            <a:r>
              <a:rPr lang="el-GR" sz="2800" b="1" i="1" dirty="0" smtClean="0"/>
              <a:t>ΛΟΙΠΟΝ </a:t>
            </a:r>
            <a:r>
              <a:rPr lang="el-GR" sz="2800" b="1" i="1" dirty="0"/>
              <a:t>ΠΡΕΠΕΙ ΝΑ ΠΡΟΣΕΞΕΙΣ</a:t>
            </a:r>
            <a:r>
              <a:rPr lang="el-GR" sz="2800" b="1" i="1" dirty="0" smtClean="0"/>
              <a:t>;</a:t>
            </a:r>
          </a:p>
          <a:p>
            <a:pPr>
              <a:buNone/>
            </a:pPr>
            <a:r>
              <a:rPr lang="el-GR" sz="2100" dirty="0"/>
              <a:t>-Μη διαβάζεις σχετικά (εισαγωγικά </a:t>
            </a:r>
            <a:r>
              <a:rPr lang="el-GR" sz="2100" dirty="0" err="1"/>
              <a:t>τής</a:t>
            </a:r>
            <a:r>
              <a:rPr lang="el-GR" sz="2100" dirty="0"/>
              <a:t> μαγείας) βιβλία, όπως: Σολομωνική, </a:t>
            </a:r>
            <a:r>
              <a:rPr lang="el-GR" sz="2100" dirty="0" err="1"/>
              <a:t>Νεκρονομικό</a:t>
            </a:r>
            <a:r>
              <a:rPr lang="el-GR" sz="2100" dirty="0"/>
              <a:t>, συνταγές μαύρης μαγείας κ.α.. Μη διαβάζεις βιβλία που έχουν σχέση με τον Πνευματισμό, την Παραψυχολογία, με μεταφυσικά φιλοσοφικά συστήματα ανατολικών Θρησκειών, με τον Υπνωτισμό κ.ά..</a:t>
            </a:r>
            <a:endParaRPr lang="el-GR" sz="2100" dirty="0" smtClean="0"/>
          </a:p>
          <a:p>
            <a:pPr>
              <a:buNone/>
            </a:pPr>
            <a:r>
              <a:rPr lang="el-GR" sz="2100" dirty="0" smtClean="0"/>
              <a:t>- </a:t>
            </a:r>
            <a:r>
              <a:rPr lang="el-GR" sz="2100" dirty="0"/>
              <a:t>Μη παρευρίσκεσαι σε χώρους όπου γίνονται σχετικές τελετές (τραπεζάκια πού κινούνται, ποτήρια πού περπατούν...).</a:t>
            </a:r>
            <a:endParaRPr lang="el-GR" sz="2100" dirty="0" smtClean="0"/>
          </a:p>
          <a:p>
            <a:pPr>
              <a:buNone/>
            </a:pPr>
            <a:r>
              <a:rPr lang="el-GR" sz="2100" dirty="0" smtClean="0"/>
              <a:t>- </a:t>
            </a:r>
            <a:r>
              <a:rPr lang="el-GR" sz="2100" dirty="0"/>
              <a:t>Μην υπακούς σε προτροπές μερικών πού σου λένε:</a:t>
            </a:r>
            <a:endParaRPr lang="el-GR" sz="2100" dirty="0" smtClean="0"/>
          </a:p>
          <a:p>
            <a:pPr>
              <a:buNone/>
            </a:pPr>
            <a:r>
              <a:rPr lang="el-GR" sz="2100" i="1" dirty="0"/>
              <a:t>«'Επανάλαβε μερικούς αριθμούς και Θα δεις τη μορφή τού Χριστού ή τη μορφή κάποιου αγαπημένου σου προσώπου πού έχει πεθάνει".</a:t>
            </a:r>
            <a:endParaRPr lang="el-GR" sz="2100" dirty="0" smtClean="0"/>
          </a:p>
          <a:p>
            <a:pPr>
              <a:buNone/>
            </a:pPr>
            <a:r>
              <a:rPr lang="el-GR" sz="2100" dirty="0" smtClean="0"/>
              <a:t>- </a:t>
            </a:r>
            <a:r>
              <a:rPr lang="el-GR" sz="2100" dirty="0"/>
              <a:t>Μη διαβάζεις ωροσκόπια και μην εξαρτάς τη ζωή σου από την 'Αστρολογία. Δεν υπάρχει μεγαλύτερο ψέμα και μεγαλύτερη απάτη απ' αυτά</a:t>
            </a:r>
            <a:r>
              <a:rPr lang="el-GR" sz="2100" dirty="0" smtClean="0"/>
              <a:t>.</a:t>
            </a:r>
            <a:endParaRPr lang="el-GR" sz="2100" dirty="0"/>
          </a:p>
          <a:p>
            <a:pPr>
              <a:buNone/>
            </a:pPr>
            <a:r>
              <a:rPr lang="el-GR" sz="2100" dirty="0" smtClean="0"/>
              <a:t>- </a:t>
            </a:r>
            <a:r>
              <a:rPr lang="el-GR" sz="2100" dirty="0"/>
              <a:t>Μη ζητάς ποτέ βοήθεια από μέντιουμ, μάντεις κ.λπ..</a:t>
            </a:r>
            <a:endParaRPr lang="el-GR" sz="2100" dirty="0" smtClean="0"/>
          </a:p>
          <a:p>
            <a:pPr>
              <a:buFont typeface="Wingdings" pitchFamily="2" charset="2"/>
              <a:buChar char="Ø"/>
            </a:pPr>
            <a:r>
              <a:rPr lang="el-GR" sz="2800" b="1" i="1" dirty="0"/>
              <a:t>ΚΑΙ ΤΙ ΠΡΕΠΕΙ ΝΑ ΓΙΝΕΙ</a:t>
            </a:r>
            <a:r>
              <a:rPr lang="el-GR" sz="2800" b="1" i="1" dirty="0" smtClean="0"/>
              <a:t>;</a:t>
            </a:r>
          </a:p>
          <a:p>
            <a:pPr>
              <a:buNone/>
            </a:pPr>
            <a:r>
              <a:rPr lang="el-GR" sz="2600" dirty="0"/>
              <a:t>Πρέπει να καταλάβουμε ότι μόνον ο Χριστός μας αγαπά πραγματικά. Αυτός εδώ και 2000 χρόνια απέδειξε την αγάπη </a:t>
            </a:r>
            <a:r>
              <a:rPr lang="el-GR" sz="2600" dirty="0" err="1"/>
              <a:t>τoυ</a:t>
            </a:r>
            <a:r>
              <a:rPr lang="el-GR" sz="2600" dirty="0"/>
              <a:t> χύνοντας το αίμα Του για μάς. Μένοντας κοντά Του δεν έχουμε να φοβηθούμε τίποτε. Στους αδιέξοδους δρόμους πού μπορεί να προβάλλουν μπροστά μας η Εκκλησία του Χριστού μας προσφέρει τα πάντα: αγάπη, ειρήνη, χαρά, ευτυχία ... μας προσφέρει το Χριστό. Γιατί ο Χριστός είναι ο παντοδύναμός Λυτρωτής μας, ο μόνος που μπορεί να μας τα δώσει όλα και να λύσει όλα μας τα προβλήματα.</a:t>
            </a:r>
            <a:r>
              <a:rPr lang="el-GR" sz="2800" dirty="0"/>
              <a:t/>
            </a:r>
            <a:br>
              <a:rPr lang="el-GR" sz="2800" dirty="0"/>
            </a:br>
            <a:endParaRPr lang="el-GR" sz="2800" dirty="0" smtClean="0"/>
          </a:p>
          <a:p>
            <a:pPr>
              <a:buNone/>
            </a:pPr>
            <a:endParaRPr lang="el-GR" sz="2800" dirty="0"/>
          </a:p>
        </p:txBody>
      </p:sp>
    </p:spTree>
  </p:cSld>
  <p:clrMapOvr>
    <a:masterClrMapping/>
  </p:clrMapOvr>
  <p:transition>
    <p:checke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dirty="0" err="1" smtClean="0"/>
              <a:t>Μαριλένα</a:t>
            </a:r>
            <a:r>
              <a:rPr lang="el-GR" dirty="0" smtClean="0"/>
              <a:t> </a:t>
            </a:r>
            <a:r>
              <a:rPr lang="el-GR" dirty="0" err="1" smtClean="0"/>
              <a:t>Βιρβουτσούκη</a:t>
            </a:r>
            <a:endParaRPr lang="el-GR" dirty="0" smtClean="0"/>
          </a:p>
          <a:p>
            <a:pPr>
              <a:buNone/>
            </a:pPr>
            <a:r>
              <a:rPr lang="el-GR" dirty="0" smtClean="0"/>
              <a:t>Βασιλική </a:t>
            </a:r>
            <a:r>
              <a:rPr lang="el-GR" dirty="0" err="1" smtClean="0"/>
              <a:t>Βακιρτζή</a:t>
            </a:r>
            <a:endParaRPr lang="el-GR" dirty="0" smtClean="0"/>
          </a:p>
          <a:p>
            <a:pPr>
              <a:buNone/>
            </a:pPr>
            <a:r>
              <a:rPr lang="el-GR" dirty="0" smtClean="0"/>
              <a:t>Ελισάβετ </a:t>
            </a:r>
            <a:r>
              <a:rPr lang="el-GR" dirty="0" err="1" smtClean="0"/>
              <a:t>Λεονταρίδου</a:t>
            </a:r>
            <a:endParaRPr lang="el-GR" dirty="0" smtClean="0"/>
          </a:p>
          <a:p>
            <a:pPr>
              <a:buNone/>
            </a:pPr>
            <a:r>
              <a:rPr lang="el-GR" dirty="0" smtClean="0"/>
              <a:t>Γιώργος </a:t>
            </a:r>
            <a:r>
              <a:rPr lang="el-GR" dirty="0" err="1" smtClean="0"/>
              <a:t>Γιατσιάτσιος</a:t>
            </a:r>
            <a:endParaRPr lang="el-GR" dirty="0" smtClean="0"/>
          </a:p>
          <a:p>
            <a:pPr>
              <a:buNone/>
            </a:pPr>
            <a:r>
              <a:rPr lang="el-GR" dirty="0" err="1" smtClean="0"/>
              <a:t>Κωσταντίνος</a:t>
            </a:r>
            <a:r>
              <a:rPr lang="el-GR" dirty="0" smtClean="0"/>
              <a:t> </a:t>
            </a:r>
            <a:r>
              <a:rPr lang="el-GR" dirty="0" err="1" smtClean="0"/>
              <a:t>Κισνιαρίδης</a:t>
            </a:r>
            <a:endParaRPr lang="el-GR" dirty="0"/>
          </a:p>
        </p:txBody>
      </p:sp>
    </p:spTree>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29271"/>
            <a:ext cx="7632848" cy="6858000"/>
          </a:xfrm>
        </p:spPr>
      </p:pic>
    </p:spTree>
    <p:extLst>
      <p:ext uri="{BB962C8B-B14F-4D97-AF65-F5344CB8AC3E}">
        <p14:creationId xmlns:p14="http://schemas.microsoft.com/office/powerpoint/2010/main" val="2645748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Ιστορικά στοιχεία(</a:t>
            </a:r>
            <a:r>
              <a:rPr lang="en-US" dirty="0" err="1" smtClean="0"/>
              <a:t>LaVey</a:t>
            </a:r>
            <a:r>
              <a:rPr lang="en-US" dirty="0" smtClean="0"/>
              <a:t>)</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sz="2000" dirty="0" smtClean="0"/>
              <a:t>Ο </a:t>
            </a:r>
            <a:r>
              <a:rPr lang="el-GR" sz="2000" dirty="0"/>
              <a:t>«μεσσίας» της «Εκκλησίας τού Σατανά» </a:t>
            </a:r>
            <a:r>
              <a:rPr lang="el-GR" sz="2000" b="1" dirty="0" err="1"/>
              <a:t>Anton</a:t>
            </a:r>
            <a:r>
              <a:rPr lang="el-GR" sz="2000" b="1" dirty="0"/>
              <a:t> </a:t>
            </a:r>
            <a:r>
              <a:rPr lang="el-GR" sz="2000" b="1" dirty="0" err="1"/>
              <a:t>Szandor</a:t>
            </a:r>
            <a:r>
              <a:rPr lang="el-GR" sz="2000" b="1" dirty="0"/>
              <a:t> </a:t>
            </a:r>
            <a:r>
              <a:rPr lang="el-GR" sz="2000" b="1" dirty="0" err="1"/>
              <a:t>LaVey</a:t>
            </a:r>
            <a:r>
              <a:rPr lang="el-GR" sz="2000" dirty="0"/>
              <a:t> ήταν μέλος αυτής της </a:t>
            </a:r>
            <a:r>
              <a:rPr lang="el-GR" sz="2000" dirty="0" smtClean="0"/>
              <a:t>κίνησης. </a:t>
            </a:r>
            <a:endParaRPr lang="el-GR" sz="2000" dirty="0"/>
          </a:p>
          <a:p>
            <a:pPr>
              <a:buFont typeface="Wingdings" pitchFamily="2" charset="2"/>
              <a:buChar char="q"/>
            </a:pPr>
            <a:r>
              <a:rPr lang="el-GR" sz="2000" dirty="0" smtClean="0"/>
              <a:t>Ο </a:t>
            </a:r>
            <a:r>
              <a:rPr lang="el-GR" sz="2000" dirty="0" err="1"/>
              <a:t>LaVey</a:t>
            </a:r>
            <a:r>
              <a:rPr lang="el-GR" sz="2000" dirty="0"/>
              <a:t> γεννήθηκε το 1930. </a:t>
            </a:r>
            <a:r>
              <a:rPr lang="el-GR" sz="2000" dirty="0" smtClean="0"/>
              <a:t>15 χρονών εγκατέλειψε </a:t>
            </a:r>
            <a:r>
              <a:rPr lang="el-GR" sz="2000" dirty="0"/>
              <a:t>οικογένεια και σχολείο για να εργαστεί σε τσίρκο, όπου εξελίχθηκε σε θηριοδαμαστή. </a:t>
            </a:r>
            <a:r>
              <a:rPr lang="el-GR" sz="2000" dirty="0" smtClean="0"/>
              <a:t>Στα 19 εργάστηκε </a:t>
            </a:r>
            <a:r>
              <a:rPr lang="el-GR" sz="2000" dirty="0"/>
              <a:t>σε «</a:t>
            </a:r>
            <a:r>
              <a:rPr lang="el-GR" sz="2000" dirty="0" err="1"/>
              <a:t>Karneval</a:t>
            </a:r>
            <a:r>
              <a:rPr lang="el-GR" sz="2000" dirty="0"/>
              <a:t>», ένα είδος θεάματος για </a:t>
            </a:r>
            <a:r>
              <a:rPr lang="el-GR" sz="2000" dirty="0" smtClean="0"/>
              <a:t>ενήλικες. Τότε </a:t>
            </a:r>
            <a:r>
              <a:rPr lang="el-GR" sz="2000" dirty="0"/>
              <a:t>άλλαξε το όνομα του σε </a:t>
            </a:r>
            <a:r>
              <a:rPr lang="el-GR" sz="2000" dirty="0" err="1"/>
              <a:t>LaVey</a:t>
            </a:r>
            <a:r>
              <a:rPr lang="el-GR" sz="2000" dirty="0"/>
              <a:t> (Το αρχικό του όνομα ήταν </a:t>
            </a:r>
            <a:r>
              <a:rPr lang="el-GR" sz="2000" dirty="0" err="1"/>
              <a:t>Howard</a:t>
            </a:r>
            <a:r>
              <a:rPr lang="el-GR" sz="2000" dirty="0"/>
              <a:t> </a:t>
            </a:r>
            <a:r>
              <a:rPr lang="el-GR" sz="2000" dirty="0" err="1" smtClean="0"/>
              <a:t>Levy</a:t>
            </a:r>
            <a:r>
              <a:rPr lang="el-GR" sz="2000" dirty="0" smtClean="0"/>
              <a:t>).</a:t>
            </a:r>
          </a:p>
          <a:p>
            <a:pPr>
              <a:buFont typeface="Wingdings" pitchFamily="2" charset="2"/>
              <a:buChar char="q"/>
            </a:pPr>
            <a:r>
              <a:rPr lang="el-GR" sz="2000" dirty="0" smtClean="0"/>
              <a:t>Παρακολούθησε </a:t>
            </a:r>
            <a:r>
              <a:rPr lang="el-GR" sz="2000" dirty="0"/>
              <a:t>μαθήματα εγκληματολογίας και έγινε </a:t>
            </a:r>
            <a:r>
              <a:rPr lang="el-GR" sz="2000" dirty="0" smtClean="0"/>
              <a:t>φωτογράφος </a:t>
            </a:r>
            <a:r>
              <a:rPr lang="el-GR" sz="2000" dirty="0"/>
              <a:t>στην αστυνομία τού </a:t>
            </a:r>
            <a:r>
              <a:rPr lang="el-GR" sz="2000" dirty="0" err="1"/>
              <a:t>San</a:t>
            </a:r>
            <a:r>
              <a:rPr lang="el-GR" sz="2000" dirty="0"/>
              <a:t> </a:t>
            </a:r>
            <a:r>
              <a:rPr lang="el-GR" sz="2000" dirty="0" err="1"/>
              <a:t>Francisco</a:t>
            </a:r>
            <a:r>
              <a:rPr lang="el-GR" sz="2000" dirty="0" smtClean="0"/>
              <a:t>. Όπως ο ίδιος αναφέρει, η συχνή επαφή του με πτώματα που έπρεπε να φωτογραφίσει, τον έκαναν πιο κυνικό απέναντι στο θάνατο. </a:t>
            </a:r>
          </a:p>
          <a:p>
            <a:pPr>
              <a:buFont typeface="Wingdings" pitchFamily="2" charset="2"/>
              <a:buChar char="q"/>
            </a:pPr>
            <a:r>
              <a:rPr lang="el-GR" sz="2000" dirty="0" smtClean="0"/>
              <a:t>Στη δεκαετία τού 1950 άρχισε να ενδιαφέρεται σοβαρά για τον αποκρυφισμό. Κάθε Παρασκευή βράδυ συγκέντρωνε στο σπίτι του οπαδούς για «συνέδρια» </a:t>
            </a:r>
            <a:r>
              <a:rPr lang="el-GR" sz="2000" dirty="0" err="1" smtClean="0"/>
              <a:t>εσωτερικισμού</a:t>
            </a:r>
            <a:r>
              <a:rPr lang="el-GR" sz="2000" dirty="0" smtClean="0"/>
              <a:t>. Τράβηξε την προσοχή τού τύπου. Δημοσιεύθηκε πως ένα «συνέδριο» για τον κανιβαλισμό έκλεισε με γεύμα, όπου προσφέρθηκε για φαγητό </a:t>
            </a:r>
            <a:r>
              <a:rPr lang="el-GR" sz="2000" b="1" dirty="0" smtClean="0"/>
              <a:t>ψημένο κρέας από ανθρώπινο πτώμα.</a:t>
            </a:r>
            <a:endParaRPr lang="el-GR" sz="2000" dirty="0"/>
          </a:p>
        </p:txBody>
      </p:sp>
    </p:spTree>
  </p:cSld>
  <p:clrMapOvr>
    <a:masterClrMapping/>
  </p:clrMapOvr>
  <p:transition>
    <p:pull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14290"/>
            <a:ext cx="8229600" cy="6429420"/>
          </a:xfrm>
        </p:spPr>
        <p:txBody>
          <a:bodyPr>
            <a:normAutofit lnSpcReduction="10000"/>
          </a:bodyPr>
          <a:lstStyle/>
          <a:p>
            <a:pPr>
              <a:buFont typeface="Wingdings" pitchFamily="2" charset="2"/>
              <a:buChar char="q"/>
            </a:pPr>
            <a:r>
              <a:rPr lang="el-GR" sz="2000" dirty="0" smtClean="0"/>
              <a:t>    Στη </a:t>
            </a:r>
            <a:r>
              <a:rPr lang="el-GR" sz="2000" dirty="0"/>
              <a:t>δεκαετία τού 1970 γνωρίστηκε με τον γνωστό </a:t>
            </a:r>
            <a:r>
              <a:rPr lang="el-GR" sz="2000" dirty="0" err="1"/>
              <a:t>αποκρυφιστή</a:t>
            </a:r>
            <a:r>
              <a:rPr lang="el-GR" sz="2000" dirty="0"/>
              <a:t> </a:t>
            </a:r>
            <a:r>
              <a:rPr lang="el-GR" sz="2000" b="1" dirty="0" err="1">
                <a:hlinkClick r:id="rId2"/>
              </a:rPr>
              <a:t>Kenneth</a:t>
            </a:r>
            <a:r>
              <a:rPr lang="el-GR" sz="2000" b="1" dirty="0">
                <a:hlinkClick r:id="rId2"/>
              </a:rPr>
              <a:t> </a:t>
            </a:r>
            <a:r>
              <a:rPr lang="el-GR" sz="2000" b="1" dirty="0" err="1">
                <a:hlinkClick r:id="rId2"/>
              </a:rPr>
              <a:t>Anger</a:t>
            </a:r>
            <a:r>
              <a:rPr lang="el-GR" sz="2000" dirty="0"/>
              <a:t>, που παρήγαγε ένα σατανικό φιλμ με τίτλο «</a:t>
            </a:r>
            <a:r>
              <a:rPr lang="el-GR" sz="2000" dirty="0" err="1"/>
              <a:t>Inauguration</a:t>
            </a:r>
            <a:r>
              <a:rPr lang="el-GR" sz="2000" dirty="0"/>
              <a:t> </a:t>
            </a:r>
            <a:r>
              <a:rPr lang="el-GR" sz="2000" dirty="0" err="1"/>
              <a:t>of</a:t>
            </a:r>
            <a:r>
              <a:rPr lang="el-GR" sz="2000" dirty="0"/>
              <a:t> </a:t>
            </a:r>
            <a:r>
              <a:rPr lang="el-GR" sz="2000" dirty="0" err="1"/>
              <a:t>the</a:t>
            </a:r>
            <a:r>
              <a:rPr lang="el-GR" sz="2000" dirty="0"/>
              <a:t> </a:t>
            </a:r>
            <a:r>
              <a:rPr lang="el-GR" sz="2000" dirty="0" err="1"/>
              <a:t>Pleasure</a:t>
            </a:r>
            <a:r>
              <a:rPr lang="el-GR" sz="2000" dirty="0"/>
              <a:t> </a:t>
            </a:r>
            <a:r>
              <a:rPr lang="el-GR" sz="2000" dirty="0" err="1"/>
              <a:t>Dome</a:t>
            </a:r>
            <a:r>
              <a:rPr lang="el-GR" sz="2000" dirty="0" smtClean="0"/>
              <a:t>».</a:t>
            </a:r>
          </a:p>
          <a:p>
            <a:pPr>
              <a:buFont typeface="Wingdings" pitchFamily="2" charset="2"/>
              <a:buChar char="q"/>
            </a:pPr>
            <a:r>
              <a:rPr lang="el-GR" sz="2000" b="1" dirty="0" smtClean="0"/>
              <a:t>Ο </a:t>
            </a:r>
            <a:r>
              <a:rPr lang="el-GR" sz="2000" b="1" dirty="0" err="1"/>
              <a:t>Kenneth</a:t>
            </a:r>
            <a:r>
              <a:rPr lang="el-GR" sz="2000" b="1" dirty="0"/>
              <a:t> εισήγαγε τον </a:t>
            </a:r>
            <a:r>
              <a:rPr lang="el-GR" sz="2000" b="1" dirty="0" err="1"/>
              <a:t>LaVey</a:t>
            </a:r>
            <a:r>
              <a:rPr lang="el-GR" sz="2000" b="1" dirty="0"/>
              <a:t> στην «καλή κοινωνία» τού </a:t>
            </a:r>
            <a:r>
              <a:rPr lang="el-GR" sz="2000" b="1" dirty="0" err="1"/>
              <a:t>Hollywood</a:t>
            </a:r>
            <a:r>
              <a:rPr lang="el-GR" sz="2000" b="1" dirty="0" smtClean="0"/>
              <a:t>. </a:t>
            </a:r>
          </a:p>
          <a:p>
            <a:pPr>
              <a:buFont typeface="Wingdings" pitchFamily="2" charset="2"/>
              <a:buChar char="q"/>
            </a:pPr>
            <a:r>
              <a:rPr lang="el-GR" sz="2000" dirty="0" smtClean="0"/>
              <a:t>Ο </a:t>
            </a:r>
            <a:r>
              <a:rPr lang="el-GR" sz="2000" dirty="0" err="1"/>
              <a:t>LaVey</a:t>
            </a:r>
            <a:r>
              <a:rPr lang="el-GR" sz="2000" dirty="0"/>
              <a:t> μαζί με τη δεύτερη γυναίκα του </a:t>
            </a:r>
            <a:r>
              <a:rPr lang="el-GR" sz="2000" dirty="0" err="1"/>
              <a:t>Diane</a:t>
            </a:r>
            <a:r>
              <a:rPr lang="el-GR" sz="2000" dirty="0"/>
              <a:t> και τον </a:t>
            </a:r>
            <a:r>
              <a:rPr lang="el-GR" sz="2000" dirty="0" err="1"/>
              <a:t>Anger</a:t>
            </a:r>
            <a:r>
              <a:rPr lang="el-GR" sz="2000" dirty="0"/>
              <a:t> ίδρυσε την κίνηση </a:t>
            </a:r>
            <a:r>
              <a:rPr lang="el-GR" sz="2000" b="1" i="1" dirty="0" err="1"/>
              <a:t>Magic</a:t>
            </a:r>
            <a:r>
              <a:rPr lang="el-GR" sz="2000" b="1" i="1" dirty="0"/>
              <a:t> </a:t>
            </a:r>
            <a:r>
              <a:rPr lang="el-GR" sz="2000" b="1" i="1" dirty="0" err="1"/>
              <a:t>Circle</a:t>
            </a:r>
            <a:r>
              <a:rPr lang="el-GR" sz="2000" dirty="0"/>
              <a:t>, από την οποία το 1966 προήλθε η «</a:t>
            </a:r>
            <a:r>
              <a:rPr lang="el-GR" sz="2000" b="1" dirty="0"/>
              <a:t>Εκκλησία τού Σατανά</a:t>
            </a:r>
            <a:r>
              <a:rPr lang="el-GR" sz="2000" dirty="0"/>
              <a:t>». Η</a:t>
            </a:r>
            <a:r>
              <a:rPr lang="el-GR" sz="2000" dirty="0" smtClean="0"/>
              <a:t> </a:t>
            </a:r>
            <a:r>
              <a:rPr lang="el-GR" sz="2000" dirty="0" err="1" smtClean="0"/>
              <a:t>σατανιστική</a:t>
            </a:r>
            <a:r>
              <a:rPr lang="el-GR" sz="2000" dirty="0" smtClean="0"/>
              <a:t> </a:t>
            </a:r>
            <a:r>
              <a:rPr lang="el-GR" sz="2000" dirty="0"/>
              <a:t>«εκκλησία» </a:t>
            </a:r>
            <a:r>
              <a:rPr lang="el-GR" sz="2000" dirty="0" smtClean="0"/>
              <a:t>ιδρύθηκε </a:t>
            </a:r>
            <a:r>
              <a:rPr lang="el-GR" sz="2000" dirty="0"/>
              <a:t>την νύχτα της 30</a:t>
            </a:r>
            <a:r>
              <a:rPr lang="el-GR" sz="2000" baseline="30000" dirty="0"/>
              <a:t>ης</a:t>
            </a:r>
            <a:r>
              <a:rPr lang="el-GR" sz="2000" dirty="0"/>
              <a:t> Απριλίου, δηλαδή την </a:t>
            </a:r>
            <a:r>
              <a:rPr lang="el-GR" sz="2000" b="1" dirty="0" err="1" smtClean="0"/>
              <a:t>Walburgisnacht</a:t>
            </a:r>
            <a:r>
              <a:rPr lang="el-GR" sz="2000" b="1" dirty="0" smtClean="0"/>
              <a:t>. Το </a:t>
            </a:r>
            <a:r>
              <a:rPr lang="el-GR" sz="2000" b="1" dirty="0"/>
              <a:t>έτος αυτό θεωρείται ως έναρξη της Εποχής τού Σατανά</a:t>
            </a:r>
            <a:r>
              <a:rPr lang="el-GR" sz="2000" dirty="0"/>
              <a:t>. </a:t>
            </a:r>
            <a:endParaRPr lang="el-GR" sz="2000" dirty="0" smtClean="0"/>
          </a:p>
          <a:p>
            <a:pPr>
              <a:buFont typeface="Wingdings" pitchFamily="2" charset="2"/>
              <a:buChar char="q"/>
            </a:pPr>
            <a:r>
              <a:rPr lang="el-GR" sz="2000" dirty="0" smtClean="0"/>
              <a:t>Έτσι </a:t>
            </a:r>
            <a:r>
              <a:rPr lang="el-GR" sz="2000" dirty="0"/>
              <a:t>στη «Βίβλο τού Σατανά» </a:t>
            </a:r>
            <a:r>
              <a:rPr lang="el-GR" sz="2000" dirty="0" smtClean="0"/>
              <a:t>έκδοση </a:t>
            </a:r>
            <a:r>
              <a:rPr lang="el-GR" sz="2000" dirty="0"/>
              <a:t>1976, σημειώνεται: XI </a:t>
            </a:r>
            <a:r>
              <a:rPr lang="el-GR" sz="2000" dirty="0" err="1"/>
              <a:t>Anuo</a:t>
            </a:r>
            <a:r>
              <a:rPr lang="el-GR" sz="2000" dirty="0"/>
              <a:t> </a:t>
            </a:r>
            <a:r>
              <a:rPr lang="el-GR" sz="2000" dirty="0" err="1"/>
              <a:t>Satana</a:t>
            </a:r>
            <a:r>
              <a:rPr lang="el-GR" sz="2000" dirty="0"/>
              <a:t>. Η «Βίβλος» αυτή </a:t>
            </a:r>
            <a:r>
              <a:rPr lang="el-GR" sz="2000" dirty="0" smtClean="0"/>
              <a:t>εκδόθηκε </a:t>
            </a:r>
            <a:r>
              <a:rPr lang="el-GR" sz="2000" dirty="0"/>
              <a:t>από τον </a:t>
            </a:r>
            <a:r>
              <a:rPr lang="el-GR" sz="2000" dirty="0" err="1"/>
              <a:t>LaVey</a:t>
            </a:r>
            <a:r>
              <a:rPr lang="el-GR" sz="2000" dirty="0"/>
              <a:t>, </a:t>
            </a:r>
            <a:r>
              <a:rPr lang="el-GR" sz="2000" dirty="0" smtClean="0"/>
              <a:t>το </a:t>
            </a:r>
            <a:r>
              <a:rPr lang="el-GR" sz="2000" dirty="0"/>
              <a:t>1968. </a:t>
            </a:r>
            <a:endParaRPr lang="el-GR" sz="2000" dirty="0" smtClean="0"/>
          </a:p>
          <a:p>
            <a:pPr>
              <a:buFont typeface="Wingdings" pitchFamily="2" charset="2"/>
              <a:buChar char="q"/>
            </a:pPr>
            <a:r>
              <a:rPr lang="el-GR" sz="2000" dirty="0" smtClean="0"/>
              <a:t>Το </a:t>
            </a:r>
            <a:r>
              <a:rPr lang="el-GR" sz="2000" dirty="0"/>
              <a:t>1972 ο </a:t>
            </a:r>
            <a:r>
              <a:rPr lang="el-GR" sz="2000" dirty="0" err="1"/>
              <a:t>LaVey</a:t>
            </a:r>
            <a:r>
              <a:rPr lang="el-GR" sz="2000" dirty="0"/>
              <a:t> </a:t>
            </a:r>
            <a:r>
              <a:rPr lang="el-GR" sz="2000" dirty="0" err="1"/>
              <a:t>εξέδωκε</a:t>
            </a:r>
            <a:r>
              <a:rPr lang="el-GR" sz="2000" dirty="0"/>
              <a:t> το «Τυπικό τού Σατανά», όπου αναφέρονται οι </a:t>
            </a:r>
            <a:r>
              <a:rPr lang="el-GR" sz="2000" dirty="0" err="1"/>
              <a:t>σατανιστικές</a:t>
            </a:r>
            <a:r>
              <a:rPr lang="el-GR" sz="2000" dirty="0"/>
              <a:t> τελετουργίες</a:t>
            </a:r>
            <a:r>
              <a:rPr lang="el-GR" sz="2000" dirty="0" smtClean="0"/>
              <a:t>.</a:t>
            </a:r>
          </a:p>
          <a:p>
            <a:pPr>
              <a:buFont typeface="Wingdings" pitchFamily="2" charset="2"/>
              <a:buChar char="q"/>
            </a:pPr>
            <a:r>
              <a:rPr lang="el-GR" sz="2000" dirty="0"/>
              <a:t>Ο «Αρχιερέας τού Σατανά», όπως άρχισε να </a:t>
            </a:r>
            <a:r>
              <a:rPr lang="el-GR" sz="2000" dirty="0" smtClean="0"/>
              <a:t>αυτοαποκαλείται </a:t>
            </a:r>
            <a:r>
              <a:rPr lang="el-GR" sz="2000" dirty="0"/>
              <a:t>ο </a:t>
            </a:r>
            <a:r>
              <a:rPr lang="el-GR" sz="2000" dirty="0" err="1"/>
              <a:t>LaVey</a:t>
            </a:r>
            <a:r>
              <a:rPr lang="el-GR" sz="2000" dirty="0"/>
              <a:t>, απέκτησε οπαδούς μεταξύ των ηγετικών κύκλων του </a:t>
            </a:r>
            <a:r>
              <a:rPr lang="el-GR" sz="2000" dirty="0" err="1"/>
              <a:t>Hollywood</a:t>
            </a:r>
            <a:r>
              <a:rPr lang="el-GR" sz="2000" dirty="0"/>
              <a:t>. Στο διάστημα 1969 και 1972 ο </a:t>
            </a:r>
            <a:r>
              <a:rPr lang="el-GR" sz="2000" dirty="0" err="1"/>
              <a:t>LaVey</a:t>
            </a:r>
            <a:r>
              <a:rPr lang="el-GR" sz="2000" dirty="0"/>
              <a:t> εξέδωσε τα βασικά του βιβλία: </a:t>
            </a:r>
            <a:r>
              <a:rPr lang="el-GR" sz="2000" i="1" dirty="0" err="1"/>
              <a:t>The</a:t>
            </a:r>
            <a:r>
              <a:rPr lang="el-GR" sz="2000" i="1" dirty="0"/>
              <a:t> </a:t>
            </a:r>
            <a:r>
              <a:rPr lang="el-GR" sz="2000" i="1" dirty="0" err="1"/>
              <a:t>Satanic</a:t>
            </a:r>
            <a:r>
              <a:rPr lang="el-GR" sz="2000" i="1" dirty="0"/>
              <a:t> </a:t>
            </a:r>
            <a:r>
              <a:rPr lang="el-GR" sz="2000" i="1" dirty="0" err="1"/>
              <a:t>Bible</a:t>
            </a:r>
            <a:r>
              <a:rPr lang="el-GR" sz="2000" dirty="0"/>
              <a:t> (1969), το </a:t>
            </a:r>
            <a:r>
              <a:rPr lang="el-GR" sz="2000" i="1" dirty="0"/>
              <a:t>Βιβλίο των Μαγισσών </a:t>
            </a:r>
            <a:r>
              <a:rPr lang="el-GR" sz="2000" dirty="0"/>
              <a:t>(1971</a:t>
            </a:r>
            <a:r>
              <a:rPr lang="el-GR" sz="2000" dirty="0" smtClean="0"/>
              <a:t>). </a:t>
            </a:r>
            <a:r>
              <a:rPr lang="el-GR" sz="2000" dirty="0"/>
              <a:t>Το 1972 εξέδωσε το «</a:t>
            </a:r>
            <a:r>
              <a:rPr lang="el-GR" sz="2000" i="1" dirty="0" smtClean="0"/>
              <a:t>Τυπικό </a:t>
            </a:r>
            <a:r>
              <a:rPr lang="el-GR" sz="2000" i="1" dirty="0"/>
              <a:t>τού Σατανά</a:t>
            </a:r>
            <a:r>
              <a:rPr lang="el-GR" sz="2000" dirty="0"/>
              <a:t>».</a:t>
            </a:r>
          </a:p>
        </p:txBody>
      </p:sp>
    </p:spTree>
  </p:cSld>
  <p:clrMapOvr>
    <a:masterClrMapping/>
  </p:clrMapOvr>
  <p:transition>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285728"/>
            <a:ext cx="8229600" cy="5715040"/>
          </a:xfrm>
        </p:spPr>
        <p:txBody>
          <a:bodyPr>
            <a:normAutofit fontScale="25000" lnSpcReduction="20000"/>
          </a:bodyPr>
          <a:lstStyle/>
          <a:p>
            <a:pPr>
              <a:buNone/>
            </a:pPr>
            <a:r>
              <a:rPr lang="el-GR" sz="8000" b="1" dirty="0"/>
              <a:t>Η αντεστραμμένη ηθική της </a:t>
            </a:r>
            <a:r>
              <a:rPr lang="el-GR" sz="8000" b="1" dirty="0" err="1"/>
              <a:t>Church</a:t>
            </a:r>
            <a:r>
              <a:rPr lang="el-GR" sz="8000" b="1" dirty="0"/>
              <a:t> </a:t>
            </a:r>
            <a:r>
              <a:rPr lang="el-GR" sz="8000" b="1" dirty="0" err="1"/>
              <a:t>of</a:t>
            </a:r>
            <a:r>
              <a:rPr lang="el-GR" sz="8000" b="1" dirty="0"/>
              <a:t> </a:t>
            </a:r>
            <a:r>
              <a:rPr lang="el-GR" sz="8000" b="1" dirty="0" err="1"/>
              <a:t>Satan</a:t>
            </a:r>
            <a:r>
              <a:rPr lang="el-GR" sz="8000" b="1" dirty="0"/>
              <a:t> φαίνεται και στις </a:t>
            </a:r>
            <a:r>
              <a:rPr lang="el-GR" sz="8000" b="1" dirty="0" err="1"/>
              <a:t>σατανιστικές</a:t>
            </a:r>
            <a:r>
              <a:rPr lang="el-GR" sz="8000" b="1" dirty="0"/>
              <a:t> εντολές (</a:t>
            </a:r>
            <a:r>
              <a:rPr lang="el-GR" sz="8000" b="1" dirty="0" err="1"/>
              <a:t>Statements</a:t>
            </a:r>
            <a:r>
              <a:rPr lang="el-GR" sz="8000" b="1" dirty="0"/>
              <a:t>):</a:t>
            </a:r>
            <a:endParaRPr lang="el-GR" sz="8000" dirty="0" smtClean="0"/>
          </a:p>
          <a:p>
            <a:r>
              <a:rPr lang="el-GR" sz="8000" i="1" dirty="0"/>
              <a:t>«1. Ο Σατανάς ενσαρκώνει την απόλαυση αντί της εγκρά­τειας.</a:t>
            </a:r>
            <a:endParaRPr lang="el-GR" sz="8000" dirty="0" smtClean="0"/>
          </a:p>
          <a:p>
            <a:r>
              <a:rPr lang="el-GR" sz="8000" i="1" dirty="0"/>
              <a:t>2. Ο Σατανάς ενσαρκώνει την πραγματική ζωή αντί για τις πνευματικές φαντασιώσεις.</a:t>
            </a:r>
            <a:endParaRPr lang="el-GR" sz="8000" dirty="0" smtClean="0"/>
          </a:p>
          <a:p>
            <a:r>
              <a:rPr lang="el-GR" sz="8000" i="1" dirty="0"/>
              <a:t>3. Ο Σατανάς ενσαρκώνει καθαρή σοφία αντί της </a:t>
            </a:r>
            <a:r>
              <a:rPr lang="el-GR" sz="8000" i="1" dirty="0" smtClean="0"/>
              <a:t>υποκριτικής </a:t>
            </a:r>
            <a:r>
              <a:rPr lang="el-GR" sz="8000" i="1" dirty="0"/>
              <a:t>αγίας </a:t>
            </a:r>
            <a:r>
              <a:rPr lang="el-GR" sz="8000" i="1" dirty="0" err="1"/>
              <a:t>αυτοεξαπάτησης</a:t>
            </a:r>
            <a:r>
              <a:rPr lang="el-GR" sz="8000" i="1" dirty="0"/>
              <a:t>.</a:t>
            </a:r>
            <a:endParaRPr lang="el-GR" sz="8000" dirty="0" smtClean="0"/>
          </a:p>
          <a:p>
            <a:r>
              <a:rPr lang="el-GR" sz="8000" i="1" dirty="0"/>
              <a:t>4. Ο Σατανάς ενσαρκώνει τη φιλικότητα έναντι αυτών που το αξίζουν, στη θέση της αγάπης που </a:t>
            </a:r>
            <a:r>
              <a:rPr lang="el-GR" sz="8000" i="1" dirty="0" err="1"/>
              <a:t>σπαταλάται</a:t>
            </a:r>
            <a:r>
              <a:rPr lang="el-GR" sz="8000" i="1" dirty="0"/>
              <a:t> σε αγνώμονες!</a:t>
            </a:r>
            <a:endParaRPr lang="el-GR" sz="8000" dirty="0" smtClean="0"/>
          </a:p>
          <a:p>
            <a:r>
              <a:rPr lang="el-GR" sz="8000" i="1" dirty="0"/>
              <a:t>5. Ο Σατανάς ενσαρκώνει εκδίκηση, αντί τού "πρόσφερε και το άλλο μάγουλο".</a:t>
            </a:r>
            <a:endParaRPr lang="el-GR" sz="8000" dirty="0" smtClean="0"/>
          </a:p>
          <a:p>
            <a:r>
              <a:rPr lang="el-GR" sz="8000" i="1" dirty="0"/>
              <a:t>6. Ο Σατανάς ενσαρκώνει υπευθυνότητα έναντι εκείνων που είναι υπεύθυνοι για τον εαυτό τους. Ψυχικά ανά­πηροι δεν τον ενδιαφέρουν!</a:t>
            </a:r>
            <a:endParaRPr lang="el-GR" sz="8000" dirty="0" smtClean="0"/>
          </a:p>
          <a:p>
            <a:r>
              <a:rPr lang="el-GR" sz="8000" i="1" dirty="0"/>
              <a:t>7. Ο Σατανάς βλέπει τον άνθρωπο ως ένα άλλο ζώο, που μερικές φορές είναι καλύτερο, συχνά όμως χειρότερο από άλλα, τετράποδα.</a:t>
            </a:r>
            <a:endParaRPr lang="el-GR" sz="8000" dirty="0" smtClean="0"/>
          </a:p>
          <a:p>
            <a:r>
              <a:rPr lang="el-GR" sz="8000" i="1" dirty="0"/>
              <a:t>8. Ο Σατανάς ενσαρκώνει όλες τις ονομαζόμενες αμαρτίες. Μόνο αυτές οδηγούν στη σωματική και πνευματική ικα­νοποίηση!</a:t>
            </a:r>
            <a:endParaRPr lang="el-GR" sz="8000" dirty="0" smtClean="0"/>
          </a:p>
          <a:p>
            <a:r>
              <a:rPr lang="el-GR" sz="8000" i="1" dirty="0"/>
              <a:t>9. Ο Σατανάς είναι πάντοτε ο καλύτερος φίλος της Εκ­κλησίας. Αφού την κράτησε στη δουλειά της όλα αυτά τα χρόνια» (σ. 25).</a:t>
            </a:r>
            <a:endParaRPr lang="el-GR" sz="8000" dirty="0" smtClean="0"/>
          </a:p>
          <a:p>
            <a:endParaRPr lang="el-GR" dirty="0"/>
          </a:p>
        </p:txBody>
      </p:sp>
    </p:spTree>
  </p:cSld>
  <p:clrMapOvr>
    <a:masterClrMapping/>
  </p:clrMapOvr>
  <p:transition>
    <p:strip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7384"/>
            <a:ext cx="9144000" cy="6858000"/>
          </a:xfrm>
        </p:spPr>
      </p:pic>
    </p:spTree>
    <p:extLst>
      <p:ext uri="{BB962C8B-B14F-4D97-AF65-F5344CB8AC3E}">
        <p14:creationId xmlns:p14="http://schemas.microsoft.com/office/powerpoint/2010/main" val="686029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4133635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lstStyle/>
          <a:p>
            <a:r>
              <a:rPr lang="el-GR" dirty="0" err="1" smtClean="0"/>
              <a:t>Σατανιστικό</a:t>
            </a:r>
            <a:r>
              <a:rPr lang="el-GR" dirty="0" smtClean="0"/>
              <a:t> εορτολόγιο</a:t>
            </a:r>
            <a:endParaRPr lang="el-GR" dirty="0"/>
          </a:p>
        </p:txBody>
      </p:sp>
      <p:sp>
        <p:nvSpPr>
          <p:cNvPr id="3" name="2 - Θέση περιεχομένου"/>
          <p:cNvSpPr>
            <a:spLocks noGrp="1"/>
          </p:cNvSpPr>
          <p:nvPr>
            <p:ph idx="1"/>
          </p:nvPr>
        </p:nvSpPr>
        <p:spPr>
          <a:xfrm>
            <a:off x="428596" y="928670"/>
            <a:ext cx="8229600" cy="4525963"/>
          </a:xfrm>
        </p:spPr>
        <p:txBody>
          <a:bodyPr>
            <a:noAutofit/>
          </a:bodyPr>
          <a:lstStyle/>
          <a:p>
            <a:r>
              <a:rPr lang="el-GR" sz="1800" b="1" dirty="0" smtClean="0"/>
              <a:t>7 Ιανουαρίου:</a:t>
            </a:r>
            <a:r>
              <a:rPr lang="el-GR" sz="1800" dirty="0" smtClean="0"/>
              <a:t> Θεωρείται η μεγαλύτερη μέρα για τους Σατανιστές. Το τυπικό της Εκκλησίας προβλέπει ανθρωποθυσία. Το θύμα πρέπει να είναι αρσενικού φύλου </a:t>
            </a:r>
            <a:br>
              <a:rPr lang="el-GR" sz="1800" dirty="0" smtClean="0"/>
            </a:br>
            <a:r>
              <a:rPr lang="el-GR" sz="1800" dirty="0" smtClean="0"/>
              <a:t>από 12 μέχρι 33 ετών.</a:t>
            </a:r>
          </a:p>
          <a:p>
            <a:r>
              <a:rPr lang="el-GR" sz="1800" b="1" dirty="0" smtClean="0"/>
              <a:t>17 Ιανουαρίου:</a:t>
            </a:r>
            <a:r>
              <a:rPr lang="el-GR" sz="1800" dirty="0" smtClean="0"/>
              <a:t> Κυρίαρχο στοιχείο είναι τα σεξουαλικά όργια. Η τελετή προβλέπει ομαδική συνουσία και βιασμό.</a:t>
            </a:r>
          </a:p>
          <a:p>
            <a:r>
              <a:rPr lang="el-GR" sz="1800" b="1" dirty="0" smtClean="0"/>
              <a:t>25 Φεβρουαρίου: </a:t>
            </a:r>
            <a:r>
              <a:rPr lang="el-GR" sz="1800" dirty="0" smtClean="0"/>
              <a:t>Το τελετουργικό προβλέπει παρωδία της Θείας Κοινωνίας με αίμα ζώου και ακρωτηριασμένα μέλη του ζώου.</a:t>
            </a:r>
          </a:p>
          <a:p>
            <a:r>
              <a:rPr lang="el-GR" sz="1800" b="1" dirty="0" smtClean="0"/>
              <a:t>1 Μαρτίου: </a:t>
            </a:r>
            <a:r>
              <a:rPr lang="el-GR" sz="1800" dirty="0" smtClean="0"/>
              <a:t>Είναι η νύχτα των δαιμόνων. Προβλέπεται παρωδία της Θείας Κοινωνίας.</a:t>
            </a:r>
            <a:endParaRPr lang="el-GR" sz="1800" dirty="0"/>
          </a:p>
          <a:p>
            <a:r>
              <a:rPr lang="el-GR" sz="1800" b="1" dirty="0" smtClean="0"/>
              <a:t>20 Μαρτίου: </a:t>
            </a:r>
            <a:r>
              <a:rPr lang="el-GR" sz="1800" dirty="0" smtClean="0"/>
              <a:t>Νύχτα με σεξουαλικά όργια προς τιμή της Εαρινής Ισημερίας.</a:t>
            </a:r>
          </a:p>
          <a:p>
            <a:r>
              <a:rPr lang="el-GR" sz="1800" b="1" dirty="0" smtClean="0"/>
              <a:t>20-26 Απριλίου: </a:t>
            </a:r>
            <a:r>
              <a:rPr lang="el-GR" sz="1800" dirty="0" smtClean="0"/>
              <a:t>Οριστικοποιείται ανάλογα με το πότε έχει πανσέληνο. Ανάποδη απαγγελία διάφορων ευχών της εκκλησίας.</a:t>
            </a:r>
          </a:p>
          <a:p>
            <a:r>
              <a:rPr lang="el-GR" sz="1800" b="1" dirty="0" smtClean="0"/>
              <a:t>26 Απριλίου - 1 Μαΐου:</a:t>
            </a:r>
            <a:r>
              <a:rPr lang="el-GR" sz="1800" dirty="0" smtClean="0"/>
              <a:t> Είναι η εορτή της Μεγάλης Κλιμάκωσης. Έχουμε σεξουαλικά όργια με </a:t>
            </a:r>
            <a:r>
              <a:rPr lang="el-GR" sz="1800" dirty="0" err="1" smtClean="0"/>
              <a:t>διαστροφικές</a:t>
            </a:r>
            <a:r>
              <a:rPr lang="el-GR" sz="1800" dirty="0" smtClean="0"/>
              <a:t> πράξεις της ζωής. Το θύμα πρέπει να είναι ανήλικο θηλυκού γένους.</a:t>
            </a:r>
          </a:p>
          <a:p>
            <a:r>
              <a:rPr lang="el-GR" sz="1800" b="1" dirty="0" smtClean="0"/>
              <a:t>21 Ιουνίου:</a:t>
            </a:r>
            <a:r>
              <a:rPr lang="el-GR" sz="1800" dirty="0" smtClean="0"/>
              <a:t> Εορτασμός του Θερινού Ηλιοστασίου με σεξουαλικά όργια.</a:t>
            </a:r>
          </a:p>
          <a:p>
            <a:r>
              <a:rPr lang="el-GR" sz="1800" b="1" dirty="0" smtClean="0"/>
              <a:t>1 Ιουλίου:</a:t>
            </a:r>
            <a:r>
              <a:rPr lang="el-GR" sz="1800" dirty="0" smtClean="0"/>
              <a:t> Γίνεται γλέντι προς τιμή των δαιμόνων με σεξουαλικά όργια ανάμικτα με σπέρμα και αίμα.</a:t>
            </a:r>
          </a:p>
        </p:txBody>
      </p:sp>
    </p:spTree>
  </p:cSld>
  <p:clrMapOvr>
    <a:masterClrMapping/>
  </p:clrMapOvr>
  <p:transition>
    <p:randomBa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229</TotalTime>
  <Words>1820</Words>
  <Application>Microsoft Office PowerPoint</Application>
  <PresentationFormat>Προβολή στην οθόνη (4:3)</PresentationFormat>
  <Paragraphs>109</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Ζωντάνια</vt:lpstr>
      <vt:lpstr>Σατανισμός</vt:lpstr>
      <vt:lpstr>Τι είναι ο σατανισμός;</vt:lpstr>
      <vt:lpstr>Παρουσίαση του PowerPoint</vt:lpstr>
      <vt:lpstr>Ιστορικά στοιχεία(LaVey)</vt:lpstr>
      <vt:lpstr>Παρουσίαση του PowerPoint</vt:lpstr>
      <vt:lpstr>Παρουσίαση του PowerPoint</vt:lpstr>
      <vt:lpstr>Παρουσίαση του PowerPoint</vt:lpstr>
      <vt:lpstr>Παρουσίαση του PowerPoint</vt:lpstr>
      <vt:lpstr>Σατανιστικό εορτολόγιο</vt:lpstr>
      <vt:lpstr>Παρουσίαση του PowerPoint</vt:lpstr>
      <vt:lpstr>Παρουσίαση του PowerPoint</vt:lpstr>
      <vt:lpstr>Σατανιστικά «σύνεργα»</vt:lpstr>
      <vt:lpstr>Παρουσίαση του PowerPoint</vt:lpstr>
      <vt:lpstr>Παρουσίαση του PowerPoint</vt:lpstr>
      <vt:lpstr>Παρουσίαση του PowerPoint</vt:lpstr>
      <vt:lpstr>Μαρτυρία πρώην σατανιστή</vt:lpstr>
      <vt:lpstr>Παρουσίαση του PowerPoint</vt:lpstr>
      <vt:lpstr>Παρουσίαση του PowerPoint</vt:lpstr>
      <vt:lpstr>Χριστιανισμός-σατανισμός</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Σατανισμός</dc:title>
  <dc:creator>ΒΑΚΙΡΤΖΗΣ ΓΡΗΓΟΡΙΟΣ</dc:creator>
  <cp:lastModifiedBy>user1</cp:lastModifiedBy>
  <cp:revision>22</cp:revision>
  <dcterms:created xsi:type="dcterms:W3CDTF">2015-01-18T15:12:55Z</dcterms:created>
  <dcterms:modified xsi:type="dcterms:W3CDTF">2015-02-17T09:58:20Z</dcterms:modified>
</cp:coreProperties>
</file>