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4" r:id="rId4"/>
    <p:sldId id="265" r:id="rId5"/>
    <p:sldId id="263" r:id="rId6"/>
    <p:sldId id="258" r:id="rId7"/>
    <p:sldId id="259" r:id="rId8"/>
    <p:sldId id="267" r:id="rId9"/>
    <p:sldId id="266" r:id="rId10"/>
    <p:sldId id="269" r:id="rId11"/>
    <p:sldId id="268" r:id="rId12"/>
    <p:sldId id="270"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dam65@outlook.com" initials="k" lastIdx="1" clrIdx="0">
    <p:extLst>
      <p:ext uri="{19B8F6BF-5375-455C-9EA6-DF929625EA0E}">
        <p15:presenceInfo xmlns:p15="http://schemas.microsoft.com/office/powerpoint/2012/main" xmlns="" userId="09f776a83baeec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0" autoAdjust="0"/>
    <p:restoredTop sz="94660"/>
  </p:normalViewPr>
  <p:slideViewPr>
    <p:cSldViewPr snapToGrid="0">
      <p:cViewPr>
        <p:scale>
          <a:sx n="96" d="100"/>
          <a:sy n="96" d="100"/>
        </p:scale>
        <p:origin x="-302" y="-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4-20T18:12:28.622" idx="1">
    <p:pos x="10" y="10"/>
    <p:text/>
    <p:extLst>
      <p:ext uri="{C676402C-5697-4E1C-873F-D02D1690AC5C}">
        <p15:threadingInfo xmlns:p15="http://schemas.microsoft.com/office/powerpoint/2012/main" xmlns="" timeZoneBias="-18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D094B1ED-DAF4-4FB5-9234-5728BEBF7225}" type="datetimeFigureOut">
              <a:rPr lang="el-GR" smtClean="0"/>
              <a:pPr/>
              <a:t>3/6/2021</a:t>
            </a:fld>
            <a:endParaRPr lang="el-GR"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l-GR"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6902373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012673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47621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6349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D094B1ED-DAF4-4FB5-9234-5728BEBF7225}" type="datetimeFigureOut">
              <a:rPr lang="el-GR" smtClean="0"/>
              <a:pPr/>
              <a:t>3/6/2021</a:t>
            </a:fld>
            <a:endParaRPr lang="el-GR"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l-GR" dirty="0"/>
          </a:p>
        </p:txBody>
      </p:sp>
      <p:sp>
        <p:nvSpPr>
          <p:cNvPr id="6" name="Slide Number Placeholder 5"/>
          <p:cNvSpPr>
            <a:spLocks noGrp="1"/>
          </p:cNvSpPr>
          <p:nvPr>
            <p:ph type="sldNum" sz="quarter" idx="12"/>
          </p:nvPr>
        </p:nvSpPr>
        <p:spPr>
          <a:xfrm>
            <a:off x="8604504" y="5212080"/>
            <a:ext cx="2112264" cy="228600"/>
          </a:xfrm>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2958957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232281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101905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958192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FA6A56BB-377B-4DDB-B7C7-0CE6F5AD8BE6}" type="slidenum">
              <a:rPr lang="el-GR" smtClean="0"/>
              <a:pPr/>
              <a:t>‹#›</a:t>
            </a:fld>
            <a:endParaRPr lang="el-GR" dirty="0"/>
          </a:p>
        </p:txBody>
      </p:sp>
    </p:spTree>
    <p:extLst>
      <p:ext uri="{BB962C8B-B14F-4D97-AF65-F5344CB8AC3E}">
        <p14:creationId xmlns:p14="http://schemas.microsoft.com/office/powerpoint/2010/main" val="326848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D094B1ED-DAF4-4FB5-9234-5728BEBF7225}" type="datetimeFigureOut">
              <a:rPr lang="el-GR" smtClean="0"/>
              <a:pPr/>
              <a:t>3/6/2021</a:t>
            </a:fld>
            <a:endParaRPr lang="el-GR" dirty="0"/>
          </a:p>
        </p:txBody>
      </p:sp>
      <p:sp>
        <p:nvSpPr>
          <p:cNvPr id="9" name="Footer Placeholder 8"/>
          <p:cNvSpPr>
            <a:spLocks noGrp="1"/>
          </p:cNvSpPr>
          <p:nvPr>
            <p:ph type="ftr" sz="quarter" idx="11"/>
          </p:nvPr>
        </p:nvSpPr>
        <p:spPr/>
        <p:txBody>
          <a:bodyPr/>
          <a:lstStyle>
            <a:lvl1pPr algn="r">
              <a:defRPr/>
            </a:lvl1pPr>
          </a:lstStyle>
          <a:p>
            <a:endParaRPr lang="el-GR" dirty="0"/>
          </a:p>
        </p:txBody>
      </p:sp>
      <p:sp>
        <p:nvSpPr>
          <p:cNvPr id="11" name="Slide Number Placeholder 10"/>
          <p:cNvSpPr>
            <a:spLocks noGrp="1"/>
          </p:cNvSpPr>
          <p:nvPr>
            <p:ph type="sldNum" sz="quarter" idx="12"/>
          </p:nvPr>
        </p:nvSpPr>
        <p:spPr>
          <a:xfrm>
            <a:off x="10396728" y="6227064"/>
            <a:ext cx="1463040" cy="256032"/>
          </a:xfrm>
        </p:spPr>
        <p:txBody>
          <a:bodyPr/>
          <a:lstStyle/>
          <a:p>
            <a:fld id="{FA6A56BB-377B-4DDB-B7C7-0CE6F5AD8BE6}" type="slidenum">
              <a:rPr lang="el-GR" smtClean="0"/>
              <a:pPr/>
              <a:t>‹#›</a:t>
            </a:fld>
            <a:endParaRPr lang="el-GR"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590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D094B1ED-DAF4-4FB5-9234-5728BEBF7225}" type="datetimeFigureOut">
              <a:rPr lang="el-GR" smtClean="0"/>
              <a:pPr/>
              <a:t>3/6/2021</a:t>
            </a:fld>
            <a:endParaRPr lang="el-GR"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l-GR" dirty="0"/>
          </a:p>
        </p:txBody>
      </p:sp>
      <p:sp>
        <p:nvSpPr>
          <p:cNvPr id="7" name="Slide Number Placeholder 6"/>
          <p:cNvSpPr>
            <a:spLocks noGrp="1"/>
          </p:cNvSpPr>
          <p:nvPr>
            <p:ph type="sldNum" sz="quarter" idx="12"/>
          </p:nvPr>
        </p:nvSpPr>
        <p:spPr>
          <a:xfrm>
            <a:off x="10396728" y="6227064"/>
            <a:ext cx="1463040" cy="256032"/>
          </a:xfrm>
        </p:spPr>
        <p:txBody>
          <a:bodyPr/>
          <a:lstStyle/>
          <a:p>
            <a:fld id="{FA6A56BB-377B-4DDB-B7C7-0CE6F5AD8BE6}" type="slidenum">
              <a:rPr lang="el-GR" smtClean="0"/>
              <a:pPr/>
              <a:t>‹#›</a:t>
            </a:fld>
            <a:endParaRPr lang="el-GR"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776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094B1ED-DAF4-4FB5-9234-5728BEBF7225}" type="datetimeFigureOut">
              <a:rPr lang="el-GR" smtClean="0"/>
              <a:pPr/>
              <a:t>3/6/2021</a:t>
            </a:fld>
            <a:endParaRPr lang="el-GR"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l-GR"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A6A56BB-377B-4DDB-B7C7-0CE6F5AD8BE6}" type="slidenum">
              <a:rPr lang="el-GR" smtClean="0"/>
              <a:pPr/>
              <a:t>‹#›</a:t>
            </a:fld>
            <a:endParaRPr lang="el-GR"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9668615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l.wikipedia.org/wiki/&#914;&#965;&#950;&#945;&#957;&#964;&#953;&#957;&#942;_&#913;&#965;&#964;&#959;&#954;&#961;&#945;&#964;&#959;&#961;&#943;&#945;" TargetMode="External"/><Relationship Id="rId3" Type="http://schemas.openxmlformats.org/officeDocument/2006/relationships/hyperlink" Target="https://el.wikipedia.org/wiki/&#924;&#965;&#954;&#951;&#957;&#945;&#970;&#954;&#972;&#962;_&#960;&#959;&#955;&#953;&#964;&#953;&#963;&#956;&#972;&#962;" TargetMode="External"/><Relationship Id="rId7" Type="http://schemas.openxmlformats.org/officeDocument/2006/relationships/hyperlink" Target="https://el.wikipedia.org/wiki/&#913;&#961;&#967;&#945;&#943;&#945;_&#913;&#952;&#942;&#957;&#945;" TargetMode="External"/><Relationship Id="rId2" Type="http://schemas.openxmlformats.org/officeDocument/2006/relationships/hyperlink" Target="https://el.wikipedia.org/wiki/&#928;&#959;&#955;&#953;&#964;&#953;&#963;&#964;&#953;&#954;&#942;_&#954;&#955;&#951;&#961;&#959;&#957;&#959;&#956;&#953;&#940;" TargetMode="External"/><Relationship Id="rId1" Type="http://schemas.openxmlformats.org/officeDocument/2006/relationships/slideLayout" Target="../slideLayouts/slideLayout2.xml"/><Relationship Id="rId6" Type="http://schemas.openxmlformats.org/officeDocument/2006/relationships/hyperlink" Target="http://ebooks.edu.gr/ebooks/v/html/8547/1999/Istoria_G-Dimotikou_html-empl/index2_9.html" TargetMode="External"/><Relationship Id="rId5" Type="http://schemas.openxmlformats.org/officeDocument/2006/relationships/hyperlink" Target="https://el.wikipedia.org/wiki/&#924;&#953;&#957;&#969;&#953;&#954;&#972;&#962;_&#960;&#959;&#955;&#953;&#964;&#953;&#963;&#956;&#972;&#962;" TargetMode="External"/><Relationship Id="rId10" Type="http://schemas.openxmlformats.org/officeDocument/2006/relationships/hyperlink" Target="https://el.wikipedia.org/wiki/&#915;&#941;&#966;&#965;&#961;&#945;_&#929;&#943;&#959;&#965;_&#8211;_&#913;&#957;&#964;&#953;&#961;&#961;&#943;&#959;&#965;" TargetMode="External"/><Relationship Id="rId4" Type="http://schemas.openxmlformats.org/officeDocument/2006/relationships/hyperlink" Target="http://ebooks.edu.gr/ebooks/v/html/8547/1999/Istoria_G-Dimotikou_html-empl/index2_10.html" TargetMode="External"/><Relationship Id="rId9" Type="http://schemas.openxmlformats.org/officeDocument/2006/relationships/hyperlink" Target="https://el.wikipedia.org/wiki/&#922;&#941;&#957;&#964;&#961;&#959;_&#928;&#959;&#955;&#953;&#964;&#953;&#963;&#956;&#959;&#973;_&#906;&#948;&#961;&#965;&#956;&#945;_&#931;&#964;&#945;&#973;&#961;&#959;&#962;_&#925;&#953;&#940;&#961;&#967;&#959;&#96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C707A1D-DCC9-4D28-94D7-7564CC5999DB}"/>
              </a:ext>
            </a:extLst>
          </p:cNvPr>
          <p:cNvSpPr>
            <a:spLocks noGrp="1"/>
          </p:cNvSpPr>
          <p:nvPr>
            <p:ph type="ctrTitle"/>
          </p:nvPr>
        </p:nvSpPr>
        <p:spPr>
          <a:xfrm>
            <a:off x="1561707" y="1573103"/>
            <a:ext cx="9068586" cy="2590800"/>
          </a:xfrm>
        </p:spPr>
        <p:txBody>
          <a:bodyPr/>
          <a:lstStyle/>
          <a:p>
            <a:r>
              <a:rPr lang="el-GR" sz="4000" dirty="0"/>
              <a:t>Η ΠολιτιστικΗ ΚληρονομιΑ του </a:t>
            </a:r>
            <a:r>
              <a:rPr lang="el-GR" sz="4000" dirty="0" smtClean="0"/>
              <a:t>Χθεσ, </a:t>
            </a:r>
            <a:r>
              <a:rPr lang="el-GR" sz="4000" dirty="0"/>
              <a:t>του ΣΗμερα και του ΑΥριο</a:t>
            </a:r>
          </a:p>
        </p:txBody>
      </p:sp>
      <p:sp>
        <p:nvSpPr>
          <p:cNvPr id="3" name="Υπότιτλος 2">
            <a:extLst>
              <a:ext uri="{FF2B5EF4-FFF2-40B4-BE49-F238E27FC236}">
                <a16:creationId xmlns:a16="http://schemas.microsoft.com/office/drawing/2014/main" xmlns="" id="{86D459D2-F9FA-44F7-83BB-D945C891A2D9}"/>
              </a:ext>
            </a:extLst>
          </p:cNvPr>
          <p:cNvSpPr>
            <a:spLocks noGrp="1"/>
          </p:cNvSpPr>
          <p:nvPr>
            <p:ph type="subTitle" idx="1"/>
          </p:nvPr>
        </p:nvSpPr>
        <p:spPr>
          <a:xfrm>
            <a:off x="2894275" y="3681453"/>
            <a:ext cx="6613792" cy="1296945"/>
          </a:xfrm>
        </p:spPr>
        <p:txBody>
          <a:bodyPr/>
          <a:lstStyle/>
          <a:p>
            <a:r>
              <a:rPr lang="el-GR" dirty="0"/>
              <a:t>Από τις: Ιωάννα Κισίρη, Δέσποινα Μανομενίδου, Βαρβάρα Άιτα, υποψήφιες για τη θέση του εφήβου βουλευτή στην </a:t>
            </a:r>
            <a:r>
              <a:rPr lang="en-US" dirty="0" smtClean="0"/>
              <a:t>K</a:t>
            </a:r>
            <a:r>
              <a:rPr lang="el-GR" dirty="0" smtClean="0"/>
              <a:t>Ε </a:t>
            </a:r>
            <a:r>
              <a:rPr lang="el-GR" dirty="0"/>
              <a:t>Σύνοδο της Βουλής των Εφήβων.</a:t>
            </a:r>
          </a:p>
          <a:p>
            <a:r>
              <a:rPr lang="el-GR" dirty="0"/>
              <a:t>4</a:t>
            </a:r>
            <a:r>
              <a:rPr lang="el-GR" baseline="30000" dirty="0"/>
              <a:t>ο</a:t>
            </a:r>
            <a:r>
              <a:rPr lang="el-GR" dirty="0"/>
              <a:t> ΓΕΛ Ευόσμου 2020-21</a:t>
            </a:r>
          </a:p>
        </p:txBody>
      </p:sp>
    </p:spTree>
    <p:extLst>
      <p:ext uri="{BB962C8B-B14F-4D97-AF65-F5344CB8AC3E}">
        <p14:creationId xmlns:p14="http://schemas.microsoft.com/office/powerpoint/2010/main" val="1861759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9A537E5-6CB4-4505-9F29-E44CCA9FB972}"/>
              </a:ext>
            </a:extLst>
          </p:cNvPr>
          <p:cNvSpPr>
            <a:spLocks noGrp="1"/>
          </p:cNvSpPr>
          <p:nvPr>
            <p:ph type="title"/>
          </p:nvPr>
        </p:nvSpPr>
        <p:spPr>
          <a:xfrm>
            <a:off x="389614" y="106193"/>
            <a:ext cx="10058400" cy="1371600"/>
          </a:xfrm>
        </p:spPr>
        <p:txBody>
          <a:bodyPr/>
          <a:lstStyle/>
          <a:p>
            <a:r>
              <a:rPr lang="el-GR" i="1" u="sng" dirty="0"/>
              <a:t>Άποψη πολιτών για μνημεία-παρελθόν </a:t>
            </a:r>
          </a:p>
        </p:txBody>
      </p:sp>
      <p:sp>
        <p:nvSpPr>
          <p:cNvPr id="3" name="Θέση περιεχομένου 2">
            <a:extLst>
              <a:ext uri="{FF2B5EF4-FFF2-40B4-BE49-F238E27FC236}">
                <a16:creationId xmlns:a16="http://schemas.microsoft.com/office/drawing/2014/main" xmlns="" id="{72FFFBD8-BB2B-4976-8AA2-719D8F8E6760}"/>
              </a:ext>
            </a:extLst>
          </p:cNvPr>
          <p:cNvSpPr>
            <a:spLocks noGrp="1"/>
          </p:cNvSpPr>
          <p:nvPr>
            <p:ph idx="1"/>
          </p:nvPr>
        </p:nvSpPr>
        <p:spPr>
          <a:xfrm>
            <a:off x="6899081" y="1477793"/>
            <a:ext cx="4495137" cy="4828472"/>
          </a:xfrm>
        </p:spPr>
        <p:txBody>
          <a:bodyPr>
            <a:normAutofit fontScale="92500" lnSpcReduction="10000"/>
          </a:bodyPr>
          <a:lstStyle/>
          <a:p>
            <a:pPr marL="0" indent="0" algn="ctr">
              <a:buNone/>
            </a:pPr>
            <a:r>
              <a:rPr lang="el-GR" dirty="0"/>
              <a:t>Ο πολιτισμός των αρχαίων Ελλήνων είναι κάτι μοναδικό. Κάτι που δεν υπάρχει ανάλογό του στον κόσμο. Οι αρχαίοι έδιναν βαθύτατη σημασία στην πολιτιστική κληρονομιά και επιδείκνυαν, όποτε τους δινόταν η ευκαιρία, τα λαμπρά τους μνημεία. Επένδυσαν τεράστια χρηματικά ποσά για την κατασκευή έργων τέχνης. Από μικρή ηλικία μάθαιναν την τέχνη του πηλού, της ζωγραφικής, της αρχιτεκτονικής κτλ. Από αυτό καταλαβαίνουμε την σπουδαιότητα της τέχνης για αυτούς. Γενικά, η ασχολία με τις τέχνες αποτελούσε καθημερινή ασχολία των αρχαίων ακόμα και σε πόλεις-κράτη με ολιγαρχικό καθεστώς, όπως η αρχαία Σπάρτη. Οι αυτοκράτορες (ή γενικά τα άτομα στην εξουσία) που κατασκεύαζαν, κατά τη διάρκεια της βασιλείας τους, πολιτισμικά μνημεία δοξάζονταν και έμεναν στην μνήμη των πολιτών ως ικανοί αρχηγοί. Πρόσεχαν την συντήρηση των καινούργιων έργων και την αναστήλωση των διαλυμένων.</a:t>
            </a:r>
          </a:p>
        </p:txBody>
      </p:sp>
      <p:pic>
        <p:nvPicPr>
          <p:cNvPr id="4" name="Εικόνα 3">
            <a:extLst>
              <a:ext uri="{FF2B5EF4-FFF2-40B4-BE49-F238E27FC236}">
                <a16:creationId xmlns:a16="http://schemas.microsoft.com/office/drawing/2014/main" xmlns="" id="{B5304F07-AF02-490B-AF2C-E424B571C339}"/>
              </a:ext>
            </a:extLst>
          </p:cNvPr>
          <p:cNvPicPr>
            <a:picLocks noChangeAspect="1"/>
          </p:cNvPicPr>
          <p:nvPr/>
        </p:nvPicPr>
        <p:blipFill>
          <a:blip r:embed="rId2"/>
          <a:stretch>
            <a:fillRect/>
          </a:stretch>
        </p:blipFill>
        <p:spPr>
          <a:xfrm>
            <a:off x="1161885" y="1223723"/>
            <a:ext cx="4964926" cy="3966123"/>
          </a:xfrm>
          <a:prstGeom prst="rect">
            <a:avLst/>
          </a:prstGeom>
          <a:effectLst>
            <a:softEdge rad="127000"/>
          </a:effectLst>
        </p:spPr>
      </p:pic>
      <p:sp>
        <p:nvSpPr>
          <p:cNvPr id="5" name="TextBox 4">
            <a:extLst>
              <a:ext uri="{FF2B5EF4-FFF2-40B4-BE49-F238E27FC236}">
                <a16:creationId xmlns:a16="http://schemas.microsoft.com/office/drawing/2014/main" xmlns="" id="{A69006F3-552D-42F9-BA55-BE24FE2BCA6B}"/>
              </a:ext>
            </a:extLst>
          </p:cNvPr>
          <p:cNvSpPr txBox="1"/>
          <p:nvPr/>
        </p:nvSpPr>
        <p:spPr>
          <a:xfrm>
            <a:off x="930965" y="5272344"/>
            <a:ext cx="5426766" cy="1015663"/>
          </a:xfrm>
          <a:prstGeom prst="rect">
            <a:avLst/>
          </a:prstGeom>
          <a:noFill/>
        </p:spPr>
        <p:txBody>
          <a:bodyPr wrap="square" rtlCol="0">
            <a:spAutoFit/>
          </a:bodyPr>
          <a:lstStyle/>
          <a:p>
            <a:pPr algn="ctr"/>
            <a:r>
              <a:rPr lang="el-GR" sz="1500" dirty="0"/>
              <a:t>Μόνο από την εμφάνιση των αρχαίων κατασκευών μπορούμε να καταλάβουμε το μεγαλείο του  αρχαίου ελληνικού πολιτισμού και την σπουδαιότητα της διαφύλαξης της πολιτιστικής κληρονομιάς στους αρχαίους.</a:t>
            </a:r>
          </a:p>
        </p:txBody>
      </p:sp>
    </p:spTree>
    <p:extLst>
      <p:ext uri="{BB962C8B-B14F-4D97-AF65-F5344CB8AC3E}">
        <p14:creationId xmlns:p14="http://schemas.microsoft.com/office/powerpoint/2010/main" val="1753252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310DD70-8BAD-4E80-BE40-DF5EA48C39C3}"/>
              </a:ext>
            </a:extLst>
          </p:cNvPr>
          <p:cNvSpPr>
            <a:spLocks noGrp="1"/>
          </p:cNvSpPr>
          <p:nvPr>
            <p:ph type="title"/>
          </p:nvPr>
        </p:nvSpPr>
        <p:spPr>
          <a:xfrm>
            <a:off x="489005" y="141662"/>
            <a:ext cx="10058400" cy="1371600"/>
          </a:xfrm>
        </p:spPr>
        <p:txBody>
          <a:bodyPr>
            <a:normAutofit/>
          </a:bodyPr>
          <a:lstStyle/>
          <a:p>
            <a:r>
              <a:rPr lang="el-GR" i="1" u="sng" dirty="0"/>
              <a:t>Νεοελληνικά Πολιτιστικά Στοιχεία</a:t>
            </a:r>
          </a:p>
        </p:txBody>
      </p:sp>
      <p:pic>
        <p:nvPicPr>
          <p:cNvPr id="1026" name="Picture 2" descr="Κέντρο Πολιτισμού Ίδρυμα Σταύρος Νιάρχος. Αρχιτεκτονικές προκλήσεις για  δομοστατικούς. - ktirio.gr">
            <a:extLst>
              <a:ext uri="{FF2B5EF4-FFF2-40B4-BE49-F238E27FC236}">
                <a16:creationId xmlns:a16="http://schemas.microsoft.com/office/drawing/2014/main" xmlns="" id="{EE91032C-1274-4C78-AC02-C039809E4B1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9005" y="1316261"/>
            <a:ext cx="4576063" cy="3048466"/>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33A3A37-4BDE-4954-9AE8-801C428316F4}"/>
              </a:ext>
            </a:extLst>
          </p:cNvPr>
          <p:cNvSpPr txBox="1"/>
          <p:nvPr/>
        </p:nvSpPr>
        <p:spPr>
          <a:xfrm>
            <a:off x="707753" y="4429262"/>
            <a:ext cx="4285753" cy="1615827"/>
          </a:xfrm>
          <a:prstGeom prst="rect">
            <a:avLst/>
          </a:prstGeom>
          <a:noFill/>
        </p:spPr>
        <p:txBody>
          <a:bodyPr wrap="square" rtlCol="0">
            <a:spAutoFit/>
          </a:bodyPr>
          <a:lstStyle/>
          <a:p>
            <a:pPr algn="ctr"/>
            <a:r>
              <a:rPr lang="el-GR" sz="1100" b="0" i="0" dirty="0">
                <a:solidFill>
                  <a:srgbClr val="202122"/>
                </a:solidFill>
                <a:effectLst/>
                <a:latin typeface="Arial" panose="020B0604020202020204" pitchFamily="34" charset="0"/>
              </a:rPr>
              <a:t>Το </a:t>
            </a:r>
            <a:r>
              <a:rPr lang="el-GR" sz="1100" b="1" i="0" dirty="0">
                <a:solidFill>
                  <a:srgbClr val="202122"/>
                </a:solidFill>
                <a:effectLst/>
                <a:latin typeface="Arial" panose="020B0604020202020204" pitchFamily="34" charset="0"/>
              </a:rPr>
              <a:t>Κέντρο Πολιτισμού Ίδρυμα Σταύρος Νιάρχος</a:t>
            </a:r>
            <a:r>
              <a:rPr lang="el-GR" sz="1100" b="0" i="0" dirty="0">
                <a:solidFill>
                  <a:srgbClr val="202122"/>
                </a:solidFill>
                <a:effectLst/>
                <a:latin typeface="Arial" panose="020B0604020202020204" pitchFamily="34" charset="0"/>
              </a:rPr>
              <a:t> είναι χώρος διεξαγωγής πολιτιστικών εκδηλώσεων</a:t>
            </a:r>
            <a:r>
              <a:rPr lang="el-GR" sz="1100" b="0" i="0" dirty="0">
                <a:effectLst/>
                <a:latin typeface="Arial" panose="020B0604020202020204" pitchFamily="34" charset="0"/>
              </a:rPr>
              <a:t>, το οποίο περιλαμβάνει τις κτιριακές εγκαταστάσεις της </a:t>
            </a:r>
            <a:r>
              <a:rPr lang="el-GR" sz="1100" dirty="0">
                <a:latin typeface="Arial" panose="020B0604020202020204" pitchFamily="34" charset="0"/>
              </a:rPr>
              <a:t>Εθνικής Βιβλιοθήκης της Ελλάδος</a:t>
            </a:r>
            <a:r>
              <a:rPr lang="el-GR" sz="1100" b="0" i="0" dirty="0">
                <a:effectLst/>
                <a:latin typeface="Arial" panose="020B0604020202020204" pitchFamily="34" charset="0"/>
              </a:rPr>
              <a:t> και της </a:t>
            </a:r>
            <a:r>
              <a:rPr lang="el-GR" sz="1100" dirty="0">
                <a:latin typeface="Arial" panose="020B0604020202020204" pitchFamily="34" charset="0"/>
              </a:rPr>
              <a:t>Εθνικής Λυρικής Σκηνής</a:t>
            </a:r>
            <a:r>
              <a:rPr lang="el-GR" sz="1100" b="0" i="0" dirty="0">
                <a:effectLst/>
                <a:latin typeface="Arial" panose="020B0604020202020204" pitchFamily="34" charset="0"/>
              </a:rPr>
              <a:t> καθώς και πάρκο αστικού τύπου. Το κέντρο έχει λάβει πληθώρα διακρίσεων και επαίνων τόσο για το φιλανθρωπικό του έργο και τις εκδηλώσεις που λαμβάνουν χώρα σε αυτό όσο και για την αρχιτεκτονική του που θεωρείται πρωτοπόρα σε όλο τον κόσμο. Σχεδιάστηκε από τον </a:t>
            </a:r>
            <a:r>
              <a:rPr lang="el-GR" sz="1100" dirty="0">
                <a:latin typeface="Arial" panose="020B0604020202020204" pitchFamily="34" charset="0"/>
              </a:rPr>
              <a:t>Ιταλό</a:t>
            </a:r>
            <a:r>
              <a:rPr lang="el-GR" sz="1100" b="0" i="0" dirty="0">
                <a:effectLst/>
                <a:latin typeface="Arial" panose="020B0604020202020204" pitchFamily="34" charset="0"/>
              </a:rPr>
              <a:t> αρχιτέκτονα </a:t>
            </a:r>
            <a:r>
              <a:rPr lang="el-GR" sz="1100" dirty="0">
                <a:latin typeface="Arial" panose="020B0604020202020204" pitchFamily="34" charset="0"/>
              </a:rPr>
              <a:t>Ρέντσο Πιάνο</a:t>
            </a:r>
            <a:r>
              <a:rPr lang="el-GR" sz="1100" b="0" i="0" dirty="0">
                <a:effectLst/>
                <a:latin typeface="Arial" panose="020B0604020202020204" pitchFamily="34" charset="0"/>
              </a:rPr>
              <a:t>.</a:t>
            </a:r>
            <a:endParaRPr lang="el-GR" sz="1100" dirty="0"/>
          </a:p>
        </p:txBody>
      </p:sp>
      <p:sp>
        <p:nvSpPr>
          <p:cNvPr id="5" name="TextBox 4">
            <a:extLst>
              <a:ext uri="{FF2B5EF4-FFF2-40B4-BE49-F238E27FC236}">
                <a16:creationId xmlns:a16="http://schemas.microsoft.com/office/drawing/2014/main" xmlns="" id="{704EC98A-13B2-4E48-9583-22D8D98C9B2F}"/>
              </a:ext>
            </a:extLst>
          </p:cNvPr>
          <p:cNvSpPr txBox="1"/>
          <p:nvPr/>
        </p:nvSpPr>
        <p:spPr>
          <a:xfrm>
            <a:off x="6175512" y="1316261"/>
            <a:ext cx="4869102" cy="1954381"/>
          </a:xfrm>
          <a:prstGeom prst="rect">
            <a:avLst/>
          </a:prstGeom>
          <a:noFill/>
        </p:spPr>
        <p:txBody>
          <a:bodyPr wrap="square" rtlCol="0">
            <a:spAutoFit/>
          </a:bodyPr>
          <a:lstStyle/>
          <a:p>
            <a:pPr algn="ctr">
              <a:spcBef>
                <a:spcPts val="600"/>
              </a:spcBef>
              <a:spcAft>
                <a:spcPts val="600"/>
              </a:spcAft>
            </a:pPr>
            <a:r>
              <a:rPr lang="el-GR" sz="11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Η </a:t>
            </a:r>
            <a:r>
              <a:rPr lang="el-GR" sz="1100" b="1"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Γέφυρα Ρίου – Αντιρρίου</a:t>
            </a:r>
            <a:r>
              <a:rPr lang="el-GR" sz="1100" dirty="0">
                <a:solidFill>
                  <a:srgbClr val="202122"/>
                </a:solidFill>
                <a:effectLst/>
                <a:latin typeface="Arial" panose="020B0604020202020204" pitchFamily="34" charset="0"/>
                <a:ea typeface="Times New Roman" panose="02020603050405020304" pitchFamily="18" charset="0"/>
                <a:cs typeface="Arial" panose="020B0604020202020204" pitchFamily="34" charset="0"/>
              </a:rPr>
              <a:t> είναι καλωδιωτή γέφυρα μέσω της οποίας </a:t>
            </a:r>
            <a:r>
              <a:rPr lang="el-GR" sz="1100" dirty="0">
                <a:effectLst/>
                <a:latin typeface="Arial" panose="020B0604020202020204" pitchFamily="34" charset="0"/>
                <a:ea typeface="Times New Roman" panose="02020603050405020304" pitchFamily="18" charset="0"/>
                <a:cs typeface="Arial" panose="020B0604020202020204" pitchFamily="34" charset="0"/>
              </a:rPr>
              <a:t>επιτεύχθηκε η σύζευξη μεταξύ του Ρίου (προάστιο της Πάτρας) και του Αντιρρίου όσο και η σύνδεση της Πελοποννήσου με τη δυτική ηπειρωτική Ελλάδα.</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Το μήκος της γέφυρας ανέρχεται στα 2.252 μέτρα και σχεδιάστηκε και κατασκευάστηκε με προδιαγραφές να αντέξει σε σεισμό μεγαλύτερο 7,4 </a:t>
            </a:r>
            <a:r>
              <a:rPr lang="el-GR" sz="1100" dirty="0">
                <a:latin typeface="Arial" panose="020B0604020202020204" pitchFamily="34" charset="0"/>
                <a:ea typeface="Times New Roman" panose="02020603050405020304" pitchFamily="18" charset="0"/>
                <a:cs typeface="Arial" panose="020B0604020202020204" pitchFamily="34" charset="0"/>
              </a:rPr>
              <a:t>Ρίχτερ</a:t>
            </a:r>
            <a:r>
              <a:rPr lang="el-GR" sz="1100" dirty="0">
                <a:effectLst/>
                <a:latin typeface="Arial" panose="020B0604020202020204" pitchFamily="34" charset="0"/>
                <a:ea typeface="Times New Roman" panose="02020603050405020304" pitchFamily="18" charset="0"/>
                <a:cs typeface="Arial" panose="020B0604020202020204" pitchFamily="34" charset="0"/>
              </a:rPr>
              <a:t>.</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effectLst/>
                <a:latin typeface="Arial" panose="020B0604020202020204" pitchFamily="34" charset="0"/>
                <a:ea typeface="Times New Roman" panose="02020603050405020304" pitchFamily="18" charset="0"/>
                <a:cs typeface="Arial" panose="020B0604020202020204" pitchFamily="34" charset="0"/>
              </a:rPr>
              <a:t>Η γέφυρα σχεδιάστηκε στα μέσα της </a:t>
            </a:r>
            <a:r>
              <a:rPr lang="el-GR" sz="1100" dirty="0">
                <a:latin typeface="Arial" panose="020B0604020202020204" pitchFamily="34" charset="0"/>
                <a:ea typeface="Times New Roman" panose="02020603050405020304" pitchFamily="18" charset="0"/>
                <a:cs typeface="Arial" panose="020B0604020202020204" pitchFamily="34" charset="0"/>
              </a:rPr>
              <a:t>δεκαετίας του 1990 ενώ </a:t>
            </a:r>
            <a:r>
              <a:rPr lang="el-GR" sz="1100" dirty="0">
                <a:effectLst/>
                <a:latin typeface="Arial" panose="020B0604020202020204" pitchFamily="34" charset="0"/>
                <a:ea typeface="Times New Roman" panose="02020603050405020304" pitchFamily="18" charset="0"/>
                <a:cs typeface="Arial" panose="020B0604020202020204" pitchFamily="34" charset="0"/>
              </a:rPr>
              <a:t>εγκαινιάστηκε στις </a:t>
            </a:r>
            <a:r>
              <a:rPr lang="el-GR" sz="1100" dirty="0">
                <a:latin typeface="Arial" panose="020B0604020202020204" pitchFamily="34" charset="0"/>
                <a:ea typeface="Times New Roman" panose="02020603050405020304" pitchFamily="18" charset="0"/>
                <a:cs typeface="Arial" panose="020B0604020202020204" pitchFamily="34" charset="0"/>
              </a:rPr>
              <a:t>7 Αυγούστου</a:t>
            </a:r>
            <a:r>
              <a:rPr lang="el-GR" sz="1100" dirty="0">
                <a:effectLst/>
                <a:latin typeface="Arial" panose="020B0604020202020204" pitchFamily="34" charset="0"/>
                <a:ea typeface="Times New Roman" panose="02020603050405020304" pitchFamily="18" charset="0"/>
                <a:cs typeface="Arial" panose="020B0604020202020204" pitchFamily="34" charset="0"/>
              </a:rPr>
              <a:t> του </a:t>
            </a:r>
            <a:r>
              <a:rPr lang="el-GR" sz="1100" dirty="0">
                <a:latin typeface="Arial" panose="020B0604020202020204" pitchFamily="34" charset="0"/>
                <a:ea typeface="Times New Roman" panose="02020603050405020304" pitchFamily="18" charset="0"/>
                <a:cs typeface="Arial" panose="020B0604020202020204" pitchFamily="34" charset="0"/>
              </a:rPr>
              <a:t>2004</a:t>
            </a:r>
            <a:r>
              <a:rPr lang="el-GR" sz="1100" dirty="0">
                <a:effectLst/>
                <a:latin typeface="Arial" panose="020B0604020202020204" pitchFamily="34" charset="0"/>
                <a:ea typeface="Times New Roman" panose="02020603050405020304" pitchFamily="18" charset="0"/>
                <a:cs typeface="Arial" panose="020B0604020202020204" pitchFamily="34" charset="0"/>
              </a:rPr>
              <a:t>, μια εβδομάδα πριν από την τελετή έναρξης των </a:t>
            </a:r>
            <a:r>
              <a:rPr lang="el-GR" sz="1100" dirty="0">
                <a:latin typeface="Arial" panose="020B0604020202020204" pitchFamily="34" charset="0"/>
                <a:ea typeface="Times New Roman" panose="02020603050405020304" pitchFamily="18" charset="0"/>
                <a:cs typeface="Arial" panose="020B0604020202020204" pitchFamily="34" charset="0"/>
              </a:rPr>
              <a:t>Ολυμπιακών Αγώνων.</a:t>
            </a:r>
            <a:r>
              <a:rPr lang="el-GR" sz="1100" dirty="0">
                <a:effectLst/>
                <a:latin typeface="Arial" panose="020B0604020202020204" pitchFamily="34" charset="0"/>
                <a:ea typeface="Times New Roman" panose="02020603050405020304" pitchFamily="18" charset="0"/>
                <a:cs typeface="Arial" panose="020B0604020202020204" pitchFamily="34" charset="0"/>
              </a:rPr>
              <a:t> Λαμπαδηδρόμοι της </a:t>
            </a:r>
            <a:r>
              <a:rPr lang="el-GR" sz="1100" dirty="0">
                <a:latin typeface="Arial" panose="020B0604020202020204" pitchFamily="34" charset="0"/>
                <a:ea typeface="Times New Roman" panose="02020603050405020304" pitchFamily="18" charset="0"/>
                <a:cs typeface="Arial" panose="020B0604020202020204" pitchFamily="34" charset="0"/>
              </a:rPr>
              <a:t>Ολυμπιακής Φλόγας</a:t>
            </a:r>
            <a:r>
              <a:rPr lang="el-GR" sz="1100" dirty="0">
                <a:effectLst/>
                <a:latin typeface="Arial" panose="020B0604020202020204" pitchFamily="34" charset="0"/>
                <a:ea typeface="Times New Roman" panose="02020603050405020304" pitchFamily="18" charset="0"/>
                <a:cs typeface="Arial" panose="020B0604020202020204" pitchFamily="34" charset="0"/>
              </a:rPr>
              <a:t> ήταν οι πρώτοι που διέσχισαν τη γέφυρα σε όλο της το μήκος.</a:t>
            </a:r>
            <a:r>
              <a:rPr lang="el-GR" sz="1100" dirty="0">
                <a:latin typeface="Arial" panose="020B0604020202020204" pitchFamily="34" charset="0"/>
                <a:ea typeface="Times New Roman" panose="02020603050405020304" pitchFamily="18" charset="0"/>
                <a:cs typeface="Arial" panose="020B0604020202020204" pitchFamily="34" charset="0"/>
              </a:rPr>
              <a:t> </a:t>
            </a:r>
            <a:r>
              <a:rPr lang="el-GR" sz="1100" dirty="0"/>
              <a:t/>
            </a:r>
            <a:br>
              <a:rPr lang="el-GR" sz="1100" dirty="0"/>
            </a:br>
            <a:endParaRPr lang="el-GR" sz="1100" dirty="0">
              <a:latin typeface="Arial" panose="020B0604020202020204" pitchFamily="34" charset="0"/>
              <a:cs typeface="Arial" panose="020B0604020202020204" pitchFamily="34" charset="0"/>
            </a:endParaRPr>
          </a:p>
        </p:txBody>
      </p:sp>
      <p:pic>
        <p:nvPicPr>
          <p:cNvPr id="1032" name="Picture 8" descr="Ποδηλάτης σκοτώθηκε πέφτοντας από τη γέφυρα Ρίου-Αντιρρίου - Fosonline">
            <a:extLst>
              <a:ext uri="{FF2B5EF4-FFF2-40B4-BE49-F238E27FC236}">
                <a16:creationId xmlns:a16="http://schemas.microsoft.com/office/drawing/2014/main" xmlns="" id="{6ADF8F16-E24C-49A7-A0ED-C15A2DB8E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489" y="3128870"/>
            <a:ext cx="5383773" cy="32174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D2C6C5-5589-49F4-B59F-AD0BE32A86A6}"/>
              </a:ext>
            </a:extLst>
          </p:cNvPr>
          <p:cNvSpPr>
            <a:spLocks noGrp="1"/>
          </p:cNvSpPr>
          <p:nvPr>
            <p:ph type="title"/>
          </p:nvPr>
        </p:nvSpPr>
        <p:spPr>
          <a:xfrm>
            <a:off x="491407" y="258418"/>
            <a:ext cx="10058400" cy="1371600"/>
          </a:xfrm>
        </p:spPr>
        <p:txBody>
          <a:bodyPr>
            <a:normAutofit/>
          </a:bodyPr>
          <a:lstStyle/>
          <a:p>
            <a:r>
              <a:rPr lang="el-GR" i="1" u="sng" dirty="0"/>
              <a:t>Άποψη πολιτών για μνημεία-παρόν</a:t>
            </a:r>
          </a:p>
        </p:txBody>
      </p:sp>
      <p:sp>
        <p:nvSpPr>
          <p:cNvPr id="3" name="Θέση περιεχομένου 2">
            <a:extLst>
              <a:ext uri="{FF2B5EF4-FFF2-40B4-BE49-F238E27FC236}">
                <a16:creationId xmlns:a16="http://schemas.microsoft.com/office/drawing/2014/main" xmlns="" id="{CAE27E4D-790A-4210-BFD2-1F9EBC04188B}"/>
              </a:ext>
            </a:extLst>
          </p:cNvPr>
          <p:cNvSpPr>
            <a:spLocks noGrp="1"/>
          </p:cNvSpPr>
          <p:nvPr>
            <p:ph idx="1"/>
          </p:nvPr>
        </p:nvSpPr>
        <p:spPr>
          <a:xfrm>
            <a:off x="3767841" y="1630018"/>
            <a:ext cx="3091732" cy="4659464"/>
          </a:xfrm>
        </p:spPr>
        <p:txBody>
          <a:bodyPr>
            <a:normAutofit fontScale="92500" lnSpcReduction="10000"/>
          </a:bodyPr>
          <a:lstStyle/>
          <a:p>
            <a:pPr marL="0" marR="0" lvl="0" indent="0" algn="ctr" defTabSz="914400" rtl="0" eaLnBrk="1" fontAlgn="auto" latinLnBrk="0" hangingPunct="1">
              <a:lnSpc>
                <a:spcPct val="100000"/>
              </a:lnSpc>
              <a:spcBef>
                <a:spcPts val="900"/>
              </a:spcBef>
              <a:spcAft>
                <a:spcPts val="0"/>
              </a:spcAft>
              <a:buClr>
                <a:prstClr val="black">
                  <a:lumMod val="85000"/>
                  <a:lumOff val="15000"/>
                </a:prstClr>
              </a:buClr>
              <a:buSzTx/>
              <a:buNone/>
              <a:tabLst/>
              <a:defRPr/>
            </a:pPr>
            <a:r>
              <a:rPr kumimoji="0" lang="el-GR" sz="1800" b="0" i="0" u="none" strike="noStrike" kern="1200" cap="none" spc="0" normalizeH="0" baseline="0" noProof="0" dirty="0">
                <a:ln>
                  <a:noFill/>
                </a:ln>
                <a:solidFill>
                  <a:prstClr val="black"/>
                </a:solidFill>
                <a:effectLst/>
                <a:uLnTx/>
                <a:uFillTx/>
                <a:latin typeface="Garamond" panose="02020404030301010803"/>
                <a:ea typeface="+mn-ea"/>
                <a:cs typeface="+mn-cs"/>
              </a:rPr>
              <a:t>Οι άνθρωποι σήμερα, τουλάχιστον στην Ελλάδα, δεν δίνουν την ίδια προσοχή στα μνημεία τους όπως οι αρχαίοι. Τα ρυπαίνουν με απορρίμματα, σχεδιάζουν σχέδια με μπογιά πάνω τους, τα καταστρέφουν πετώντας διάφορα αντικείμενα κ.α. Εάν κάποιος πολιτικός σκεφτεί να δαπανήσει κάποιο μεγάλο χρηματικό ποσό για την κατασκευή καινούργιων πολιτιστικών οικοδομημάτων, οι πολίτες διαφωνούν και δυσανασχετούν διότι πιστεύουν ότι υπάρχει καλύτερος τρόπος επένδυσης χρηματικών πόρων όπως χρηματοδότηση νοσοκομείων, σχολείων, επιδιόρθωση δρόμων κ.α. </a:t>
            </a:r>
            <a:endParaRPr lang="el-GR" dirty="0"/>
          </a:p>
        </p:txBody>
      </p:sp>
      <p:pic>
        <p:nvPicPr>
          <p:cNvPr id="5" name="Εικόνα 4">
            <a:extLst>
              <a:ext uri="{FF2B5EF4-FFF2-40B4-BE49-F238E27FC236}">
                <a16:creationId xmlns:a16="http://schemas.microsoft.com/office/drawing/2014/main" xmlns="" id="{98FC22C3-C20F-4647-8C20-241719AF10D3}"/>
              </a:ext>
            </a:extLst>
          </p:cNvPr>
          <p:cNvPicPr>
            <a:picLocks noChangeAspect="1"/>
          </p:cNvPicPr>
          <p:nvPr/>
        </p:nvPicPr>
        <p:blipFill>
          <a:blip r:embed="rId2" cstate="print"/>
          <a:stretch>
            <a:fillRect/>
          </a:stretch>
        </p:blipFill>
        <p:spPr>
          <a:xfrm>
            <a:off x="547066" y="1630018"/>
            <a:ext cx="3165116" cy="4220155"/>
          </a:xfrm>
          <a:prstGeom prst="rect">
            <a:avLst/>
          </a:prstGeom>
          <a:effectLst>
            <a:softEdge rad="127000"/>
          </a:effectLst>
        </p:spPr>
      </p:pic>
      <p:pic>
        <p:nvPicPr>
          <p:cNvPr id="6" name="Εικόνα 5">
            <a:extLst>
              <a:ext uri="{FF2B5EF4-FFF2-40B4-BE49-F238E27FC236}">
                <a16:creationId xmlns:a16="http://schemas.microsoft.com/office/drawing/2014/main" xmlns="" id="{FC143F4F-98B3-411A-A0DB-A03B2951C95E}"/>
              </a:ext>
            </a:extLst>
          </p:cNvPr>
          <p:cNvPicPr>
            <a:picLocks noChangeAspect="1"/>
          </p:cNvPicPr>
          <p:nvPr/>
        </p:nvPicPr>
        <p:blipFill>
          <a:blip r:embed="rId3"/>
          <a:stretch>
            <a:fillRect/>
          </a:stretch>
        </p:blipFill>
        <p:spPr>
          <a:xfrm>
            <a:off x="6915551" y="1469417"/>
            <a:ext cx="4785042" cy="3134388"/>
          </a:xfrm>
          <a:prstGeom prst="rect">
            <a:avLst/>
          </a:prstGeom>
          <a:effectLst>
            <a:softEdge rad="127000"/>
          </a:effectLst>
        </p:spPr>
      </p:pic>
      <p:sp>
        <p:nvSpPr>
          <p:cNvPr id="7" name="TextBox 6">
            <a:extLst>
              <a:ext uri="{FF2B5EF4-FFF2-40B4-BE49-F238E27FC236}">
                <a16:creationId xmlns:a16="http://schemas.microsoft.com/office/drawing/2014/main" xmlns="" id="{64427363-5983-4615-BD87-6D36FBAA9054}"/>
              </a:ext>
            </a:extLst>
          </p:cNvPr>
          <p:cNvSpPr txBox="1"/>
          <p:nvPr/>
        </p:nvSpPr>
        <p:spPr>
          <a:xfrm>
            <a:off x="7125438" y="4716249"/>
            <a:ext cx="4365267" cy="1938992"/>
          </a:xfrm>
          <a:prstGeom prst="rect">
            <a:avLst/>
          </a:prstGeom>
          <a:noFill/>
        </p:spPr>
        <p:txBody>
          <a:bodyPr wrap="square" rtlCol="0">
            <a:spAutoFit/>
          </a:bodyPr>
          <a:lstStyle/>
          <a:p>
            <a:pPr algn="ctr"/>
            <a:r>
              <a:rPr kumimoji="0" lang="el-GR" sz="1700" b="0" i="0" u="none" strike="noStrike" kern="1200" cap="none" spc="0" normalizeH="0" baseline="0" noProof="0" dirty="0">
                <a:ln>
                  <a:noFill/>
                </a:ln>
                <a:solidFill>
                  <a:prstClr val="black"/>
                </a:solidFill>
                <a:effectLst/>
                <a:uLnTx/>
                <a:uFillTx/>
                <a:latin typeface="Garamond" panose="02020404030301010803"/>
                <a:ea typeface="+mn-ea"/>
                <a:cs typeface="+mn-cs"/>
              </a:rPr>
              <a:t>Αυτό που δεν κατανοούν πολλοί, στις μέρες μας είναι ότι τα αρχαία μνημεία αποτελούν, την πολιτιστική μας κληρονομιά και πρέπει να τα φροντίζουμε όπως οι αρχαίοι και ακόμα καλύτερα εφόσον έχουμε πλέον πιο κατάλληλα μέσα για την συντήρησή τους.</a:t>
            </a:r>
          </a:p>
          <a:p>
            <a:endParaRPr lang="el-GR" dirty="0"/>
          </a:p>
        </p:txBody>
      </p:sp>
    </p:spTree>
    <p:extLst>
      <p:ext uri="{BB962C8B-B14F-4D97-AF65-F5344CB8AC3E}">
        <p14:creationId xmlns:p14="http://schemas.microsoft.com/office/powerpoint/2010/main" val="1979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DB58F8-DC32-4671-B1FF-5DB8D6F5763A}"/>
              </a:ext>
            </a:extLst>
          </p:cNvPr>
          <p:cNvSpPr>
            <a:spLocks noGrp="1"/>
          </p:cNvSpPr>
          <p:nvPr>
            <p:ph type="title"/>
          </p:nvPr>
        </p:nvSpPr>
        <p:spPr>
          <a:xfrm>
            <a:off x="923677" y="540687"/>
            <a:ext cx="10058400" cy="1371600"/>
          </a:xfrm>
        </p:spPr>
        <p:txBody>
          <a:bodyPr/>
          <a:lstStyle/>
          <a:p>
            <a:endParaRPr lang="el-GR" i="1" u="sng" dirty="0"/>
          </a:p>
        </p:txBody>
      </p:sp>
      <p:sp>
        <p:nvSpPr>
          <p:cNvPr id="3" name="Θέση περιεχομένου 2">
            <a:extLst>
              <a:ext uri="{FF2B5EF4-FFF2-40B4-BE49-F238E27FC236}">
                <a16:creationId xmlns:a16="http://schemas.microsoft.com/office/drawing/2014/main" xmlns="" id="{4177D543-3C0D-4CE9-8B28-60764E4F1D99}"/>
              </a:ext>
            </a:extLst>
          </p:cNvPr>
          <p:cNvSpPr>
            <a:spLocks noGrp="1"/>
          </p:cNvSpPr>
          <p:nvPr>
            <p:ph idx="1"/>
          </p:nvPr>
        </p:nvSpPr>
        <p:spPr>
          <a:xfrm>
            <a:off x="923677" y="1912287"/>
            <a:ext cx="10058400" cy="3931920"/>
          </a:xfrm>
        </p:spPr>
        <p:txBody>
          <a:bodyPr>
            <a:normAutofit/>
          </a:bodyPr>
          <a:lstStyle/>
          <a:p>
            <a:pPr marL="0" indent="0">
              <a:buNone/>
            </a:pPr>
            <a:r>
              <a:rPr lang="el-GR" sz="2500" b="0" i="0" dirty="0">
                <a:solidFill>
                  <a:srgbClr val="262626"/>
                </a:solidFill>
                <a:effectLst/>
                <a:latin typeface="Garamond" panose="02020404030301010803" pitchFamily="18" charset="0"/>
              </a:rPr>
              <a:t>Ελπίζουμε και ευχόμαστε την κινητοποίηση των αρμοδίων αλλά και του απλού κόσμου όσον αφορά την ανάδειξη της αξίας της πολιτιστικής κληρονομιάς αλλά και την προστασία της απ’ ό,τι την απειλεί.</a:t>
            </a:r>
            <a:endParaRPr lang="el-GR" sz="2500" dirty="0">
              <a:latin typeface="Garamond" panose="02020404030301010803" pitchFamily="18" charset="0"/>
            </a:endParaRPr>
          </a:p>
        </p:txBody>
      </p:sp>
    </p:spTree>
    <p:extLst>
      <p:ext uri="{BB962C8B-B14F-4D97-AF65-F5344CB8AC3E}">
        <p14:creationId xmlns:p14="http://schemas.microsoft.com/office/powerpoint/2010/main" val="257117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E49541B-8593-4C17-9683-87E59B3EDEE1}"/>
              </a:ext>
            </a:extLst>
          </p:cNvPr>
          <p:cNvSpPr>
            <a:spLocks noGrp="1"/>
          </p:cNvSpPr>
          <p:nvPr>
            <p:ph type="title"/>
          </p:nvPr>
        </p:nvSpPr>
        <p:spPr>
          <a:xfrm>
            <a:off x="1066800" y="547179"/>
            <a:ext cx="10058400" cy="1371600"/>
          </a:xfrm>
        </p:spPr>
        <p:txBody>
          <a:bodyPr/>
          <a:lstStyle/>
          <a:p>
            <a:r>
              <a:rPr lang="el-GR" i="1" u="sng" dirty="0"/>
              <a:t>Βιβλιογραφία</a:t>
            </a:r>
          </a:p>
        </p:txBody>
      </p:sp>
      <p:sp>
        <p:nvSpPr>
          <p:cNvPr id="3" name="Θέση περιεχομένου 2">
            <a:extLst>
              <a:ext uri="{FF2B5EF4-FFF2-40B4-BE49-F238E27FC236}">
                <a16:creationId xmlns:a16="http://schemas.microsoft.com/office/drawing/2014/main" xmlns="" id="{5384906D-5D76-4E4F-8D56-557E8A924CDD}"/>
              </a:ext>
            </a:extLst>
          </p:cNvPr>
          <p:cNvSpPr>
            <a:spLocks noGrp="1"/>
          </p:cNvSpPr>
          <p:nvPr>
            <p:ph idx="1"/>
          </p:nvPr>
        </p:nvSpPr>
        <p:spPr/>
        <p:txBody>
          <a:bodyPr/>
          <a:lstStyle/>
          <a:p>
            <a:r>
              <a:rPr lang="en-US" dirty="0">
                <a:hlinkClick r:id="rId2"/>
              </a:rPr>
              <a:t>https://el.wikipedia.org/wiki</a:t>
            </a:r>
            <a:r>
              <a:rPr lang="el-GR" dirty="0">
                <a:hlinkClick r:id="rId2"/>
              </a:rPr>
              <a:t>/Πολιτιστική_κληρονομιά</a:t>
            </a:r>
            <a:endParaRPr lang="el-GR" dirty="0"/>
          </a:p>
          <a:p>
            <a:r>
              <a:rPr lang="en-US" dirty="0">
                <a:hlinkClick r:id="rId3"/>
              </a:rPr>
              <a:t>https://el.wikipedia.org/wiki/</a:t>
            </a:r>
            <a:r>
              <a:rPr lang="el-GR" dirty="0">
                <a:hlinkClick r:id="rId3"/>
              </a:rPr>
              <a:t>Μυκηναϊκός_πολιτισμός</a:t>
            </a:r>
            <a:endParaRPr lang="el-GR" dirty="0"/>
          </a:p>
          <a:p>
            <a:r>
              <a:rPr lang="en-US" dirty="0">
                <a:hlinkClick r:id="rId4"/>
              </a:rPr>
              <a:t>http://ebooks.edu.gr/ebooks/v/html/8547/1999/Istoria_G-Dimotikou_html-empl/index2_10.html</a:t>
            </a:r>
            <a:endParaRPr lang="el-GR" dirty="0"/>
          </a:p>
          <a:p>
            <a:r>
              <a:rPr lang="en-US" dirty="0">
                <a:hlinkClick r:id="rId5"/>
              </a:rPr>
              <a:t>https://el.wikipedia.org/wiki/</a:t>
            </a:r>
            <a:r>
              <a:rPr lang="el-GR" dirty="0">
                <a:hlinkClick r:id="rId5"/>
              </a:rPr>
              <a:t>Μινωικός_πολιτισμός</a:t>
            </a:r>
            <a:endParaRPr lang="el-GR" dirty="0"/>
          </a:p>
          <a:p>
            <a:r>
              <a:rPr lang="en-US" dirty="0">
                <a:hlinkClick r:id="rId6"/>
              </a:rPr>
              <a:t>http://ebooks.edu.gr/ebooks/v/html/8547/1999/Istoria_G-Dimotikou_html-empl/index2_9.html</a:t>
            </a:r>
            <a:endParaRPr lang="el-GR" dirty="0"/>
          </a:p>
          <a:p>
            <a:r>
              <a:rPr lang="en-US" dirty="0">
                <a:hlinkClick r:id="rId7"/>
              </a:rPr>
              <a:t>https://el.wikipedia.org/wiki</a:t>
            </a:r>
            <a:r>
              <a:rPr lang="el-GR" dirty="0">
                <a:hlinkClick r:id="rId7"/>
              </a:rPr>
              <a:t>/Αρχαία_Αθήνα</a:t>
            </a:r>
            <a:endParaRPr lang="el-GR" dirty="0"/>
          </a:p>
          <a:p>
            <a:r>
              <a:rPr lang="en-US" dirty="0">
                <a:hlinkClick r:id="rId8"/>
              </a:rPr>
              <a:t>https://el.wikipedia.org/wiki</a:t>
            </a:r>
            <a:r>
              <a:rPr lang="el-GR" dirty="0">
                <a:hlinkClick r:id="rId8"/>
              </a:rPr>
              <a:t>/Βυζαντινή_Αυτοκρατορία</a:t>
            </a:r>
            <a:endParaRPr lang="el-GR" dirty="0"/>
          </a:p>
          <a:p>
            <a:r>
              <a:rPr lang="en-US" dirty="0">
                <a:hlinkClick r:id="rId9"/>
              </a:rPr>
              <a:t>https://el.wikipedia.org/wiki/</a:t>
            </a:r>
            <a:r>
              <a:rPr lang="el-GR" dirty="0">
                <a:hlinkClick r:id="rId9"/>
              </a:rPr>
              <a:t>Κέντρο_Πολιτισμού_Ίδρυμα_Σταύρος_Νιάρχος</a:t>
            </a:r>
            <a:endParaRPr lang="el-GR" dirty="0"/>
          </a:p>
          <a:p>
            <a:r>
              <a:rPr lang="en-US" dirty="0">
                <a:hlinkClick r:id="rId10"/>
              </a:rPr>
              <a:t>https://el.wikipedia.org/wiki/</a:t>
            </a:r>
            <a:r>
              <a:rPr lang="el-GR" dirty="0">
                <a:hlinkClick r:id="rId10"/>
              </a:rPr>
              <a:t>Γέφυρα_Ρίου_–_Αντιρρίου</a:t>
            </a:r>
            <a:endParaRPr lang="el-GR" dirty="0"/>
          </a:p>
        </p:txBody>
      </p:sp>
    </p:spTree>
    <p:extLst>
      <p:ext uri="{BB962C8B-B14F-4D97-AF65-F5344CB8AC3E}">
        <p14:creationId xmlns:p14="http://schemas.microsoft.com/office/powerpoint/2010/main" val="265745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EBF59BD-3FBE-44E8-AF70-065EE87334BF}"/>
              </a:ext>
            </a:extLst>
          </p:cNvPr>
          <p:cNvSpPr>
            <a:spLocks noGrp="1"/>
          </p:cNvSpPr>
          <p:nvPr>
            <p:ph type="title"/>
          </p:nvPr>
        </p:nvSpPr>
        <p:spPr/>
        <p:txBody>
          <a:bodyPr/>
          <a:lstStyle/>
          <a:p>
            <a:r>
              <a:rPr lang="el-GR" dirty="0"/>
              <a:t>Πολιτιστική Κληρονομιά</a:t>
            </a:r>
          </a:p>
        </p:txBody>
      </p:sp>
      <p:sp>
        <p:nvSpPr>
          <p:cNvPr id="3" name="Θέση περιεχομένου 2">
            <a:extLst>
              <a:ext uri="{FF2B5EF4-FFF2-40B4-BE49-F238E27FC236}">
                <a16:creationId xmlns:a16="http://schemas.microsoft.com/office/drawing/2014/main" xmlns="" id="{94438DDC-A323-4210-8C8A-B4AB174C3E16}"/>
              </a:ext>
            </a:extLst>
          </p:cNvPr>
          <p:cNvSpPr>
            <a:spLocks noGrp="1"/>
          </p:cNvSpPr>
          <p:nvPr>
            <p:ph idx="1"/>
          </p:nvPr>
        </p:nvSpPr>
        <p:spPr/>
        <p:txBody>
          <a:bodyPr>
            <a:normAutofit/>
          </a:bodyPr>
          <a:lstStyle/>
          <a:p>
            <a:r>
              <a:rPr lang="el-GR" b="1" i="0" dirty="0">
                <a:solidFill>
                  <a:srgbClr val="202122"/>
                </a:solidFill>
                <a:effectLst/>
                <a:latin typeface="Arial" panose="020B0604020202020204" pitchFamily="34" charset="0"/>
              </a:rPr>
              <a:t>Πολιτιστική Κληρονομιά</a:t>
            </a:r>
            <a:r>
              <a:rPr lang="el-GR" b="0" i="0" dirty="0">
                <a:solidFill>
                  <a:srgbClr val="202122"/>
                </a:solidFill>
                <a:effectLst/>
                <a:latin typeface="Arial" panose="020B0604020202020204" pitchFamily="34" charset="0"/>
              </a:rPr>
              <a:t> είναι το κληροδότημα από φυσικά αντικείμενα και από άυλα χαρακτηριστικά μιας ομάδας ή </a:t>
            </a:r>
            <a:r>
              <a:rPr lang="el-GR" dirty="0">
                <a:solidFill>
                  <a:schemeClr val="tx1"/>
                </a:solidFill>
                <a:latin typeface="Arial" panose="020B0604020202020204" pitchFamily="34" charset="0"/>
              </a:rPr>
              <a:t>κοινωνίας</a:t>
            </a:r>
            <a:r>
              <a:rPr lang="el-GR" b="0" i="0" dirty="0">
                <a:solidFill>
                  <a:srgbClr val="202122"/>
                </a:solidFill>
                <a:effectLst/>
                <a:latin typeface="Arial" panose="020B0604020202020204" pitchFamily="34" charset="0"/>
              </a:rPr>
              <a:t>, τα οποία έχουν κληροδοτηθεί από τις παλαιότερες γενιές και διατηρούνται στο παρόν ενώ παράλληλα παραχωρούνται στο μέλλον για να επωφεληθούν οι επόμενες γενιές. Ο όρος Πολιτιστική Κληρονομιά περιλαμβάνει τον:</a:t>
            </a:r>
          </a:p>
          <a:p>
            <a:r>
              <a:rPr lang="el-GR" dirty="0">
                <a:solidFill>
                  <a:srgbClr val="202122"/>
                </a:solidFill>
                <a:latin typeface="Arial" panose="020B0604020202020204" pitchFamily="34" charset="0"/>
              </a:rPr>
              <a:t>Α</a:t>
            </a:r>
            <a:r>
              <a:rPr lang="el-GR" b="0" i="0" dirty="0">
                <a:solidFill>
                  <a:srgbClr val="202122"/>
                </a:solidFill>
                <a:effectLst/>
                <a:latin typeface="Arial" panose="020B0604020202020204" pitchFamily="34" charset="0"/>
              </a:rPr>
              <a:t>πτό πολιτισμό (όπως κτίρια, μνημεία, τοπία, βιβλία, έργα τέχνης, τεκμήρια)</a:t>
            </a:r>
          </a:p>
          <a:p>
            <a:r>
              <a:rPr lang="el-GR" dirty="0">
                <a:solidFill>
                  <a:srgbClr val="202122"/>
                </a:solidFill>
                <a:latin typeface="Arial" panose="020B0604020202020204" pitchFamily="34" charset="0"/>
              </a:rPr>
              <a:t>Ά</a:t>
            </a:r>
            <a:r>
              <a:rPr lang="el-GR" b="0" i="0" dirty="0">
                <a:solidFill>
                  <a:srgbClr val="202122"/>
                </a:solidFill>
                <a:effectLst/>
                <a:latin typeface="Arial" panose="020B0604020202020204" pitchFamily="34" charset="0"/>
              </a:rPr>
              <a:t>υλο πολιτισμό (όπως τη λαογραφία, τις παραδόσεις, τη γλώσσα, τη γνώση)</a:t>
            </a:r>
          </a:p>
          <a:p>
            <a:r>
              <a:rPr lang="el-GR" dirty="0">
                <a:solidFill>
                  <a:srgbClr val="202122"/>
                </a:solidFill>
                <a:latin typeface="Arial" panose="020B0604020202020204" pitchFamily="34" charset="0"/>
              </a:rPr>
              <a:t>Φ</a:t>
            </a:r>
            <a:r>
              <a:rPr lang="el-GR" b="0" i="0" dirty="0">
                <a:solidFill>
                  <a:srgbClr val="202122"/>
                </a:solidFill>
                <a:effectLst/>
                <a:latin typeface="Arial" panose="020B0604020202020204" pitchFamily="34" charset="0"/>
              </a:rPr>
              <a:t>υσική κληρονομιά που περιλαμβάνει σημαντικά πολιτιστικά τοπία και </a:t>
            </a:r>
            <a:r>
              <a:rPr lang="el-GR" b="0" i="0" u="none" strike="noStrike" dirty="0">
                <a:solidFill>
                  <a:schemeClr val="tx1"/>
                </a:solidFill>
                <a:effectLst/>
                <a:latin typeface="Arial" panose="020B0604020202020204" pitchFamily="34" charset="0"/>
              </a:rPr>
              <a:t>βιοποικιλότητα</a:t>
            </a:r>
            <a:endParaRPr lang="el-GR" dirty="0"/>
          </a:p>
        </p:txBody>
      </p:sp>
    </p:spTree>
    <p:extLst>
      <p:ext uri="{BB962C8B-B14F-4D97-AF65-F5344CB8AC3E}">
        <p14:creationId xmlns:p14="http://schemas.microsoft.com/office/powerpoint/2010/main" val="342571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B7D5873-56BB-497A-B792-4B02A16ACFC8}"/>
              </a:ext>
            </a:extLst>
          </p:cNvPr>
          <p:cNvSpPr>
            <a:spLocks noGrp="1"/>
          </p:cNvSpPr>
          <p:nvPr>
            <p:ph type="title"/>
          </p:nvPr>
        </p:nvSpPr>
        <p:spPr>
          <a:xfrm>
            <a:off x="1295402" y="601981"/>
            <a:ext cx="9601196" cy="541020"/>
          </a:xfrm>
        </p:spPr>
        <p:txBody>
          <a:bodyPr>
            <a:normAutofit fontScale="90000"/>
          </a:bodyPr>
          <a:lstStyle/>
          <a:p>
            <a:r>
              <a:rPr lang="el-GR" sz="4400" dirty="0"/>
              <a:t>Μυκηναϊκός Πολιτισμός</a:t>
            </a:r>
            <a:endParaRPr lang="el-GR" dirty="0"/>
          </a:p>
        </p:txBody>
      </p:sp>
      <p:sp>
        <p:nvSpPr>
          <p:cNvPr id="3" name="Θέση περιεχομένου 2">
            <a:extLst>
              <a:ext uri="{FF2B5EF4-FFF2-40B4-BE49-F238E27FC236}">
                <a16:creationId xmlns:a16="http://schemas.microsoft.com/office/drawing/2014/main" xmlns="" id="{482E947F-1AAD-4D78-9EE8-566C197DD148}"/>
              </a:ext>
            </a:extLst>
          </p:cNvPr>
          <p:cNvSpPr>
            <a:spLocks noGrp="1"/>
          </p:cNvSpPr>
          <p:nvPr>
            <p:ph idx="1"/>
          </p:nvPr>
        </p:nvSpPr>
        <p:spPr>
          <a:xfrm>
            <a:off x="781051" y="1798320"/>
            <a:ext cx="3474719" cy="2065020"/>
          </a:xfrm>
        </p:spPr>
        <p:txBody>
          <a:bodyPr>
            <a:normAutofit/>
          </a:bodyPr>
          <a:lstStyle/>
          <a:p>
            <a:pPr marL="0" indent="0" algn="ctr">
              <a:buNone/>
            </a:pPr>
            <a:r>
              <a:rPr lang="el-GR" sz="1000" i="0" dirty="0">
                <a:solidFill>
                  <a:srgbClr val="000000"/>
                </a:solidFill>
                <a:effectLst/>
                <a:latin typeface="Roboto"/>
              </a:rPr>
              <a:t>Όταν οι Αχαιοί γνώρισαν τον Κυκλαδικό και το Μινωικό πολιτισμό εντυπωσιάστηκαν. Έμαθαν πολλά πράγματα από τους Κυκλαδίτες και τους Μινωίτες και δημιούργησαν το δικό τους πολιτισμό που ονομάζεται Μυκηναϊκός. Πήρε το όνομα του από τις Μυκήνες, που βρίσκονται στην Πελοπόννησο και ήταν το µεγαλύτερο κέντρο του πολιτισμού αυτού. Άλλα µυκηναϊκά κέντρα ήταν η Θήβα, ο Ορχομενός, η Αθήνα, η Ιωλκός, η Πύλος, η Σπάρτη, η Τίρυνθα.</a:t>
            </a:r>
            <a:r>
              <a:rPr lang="en-US" sz="1000" i="0" dirty="0">
                <a:solidFill>
                  <a:srgbClr val="000000"/>
                </a:solidFill>
                <a:effectLst/>
                <a:latin typeface="Roboto"/>
              </a:rPr>
              <a:t> </a:t>
            </a:r>
            <a:r>
              <a:rPr lang="el-GR" sz="1000" i="0" dirty="0">
                <a:solidFill>
                  <a:srgbClr val="000000"/>
                </a:solidFill>
                <a:effectLst/>
                <a:latin typeface="Roboto"/>
              </a:rPr>
              <a:t>Ο Γερµανός ερευνητής Ερρίκος Σλήµαν ήταν ο πρώτος που έκανε ανασκαφές και ανακάλυψε τις Μυκήνες.</a:t>
            </a:r>
            <a:endParaRPr lang="el-GR" sz="1000" dirty="0"/>
          </a:p>
        </p:txBody>
      </p:sp>
      <p:cxnSp>
        <p:nvCxnSpPr>
          <p:cNvPr id="5" name="Ευθύγραμμο βέλος σύνδεσης 4">
            <a:extLst>
              <a:ext uri="{FF2B5EF4-FFF2-40B4-BE49-F238E27FC236}">
                <a16:creationId xmlns:a16="http://schemas.microsoft.com/office/drawing/2014/main" xmlns="" id="{E4072928-79CC-4D18-8DC3-04604B227733}"/>
              </a:ext>
            </a:extLst>
          </p:cNvPr>
          <p:cNvCxnSpPr>
            <a:cxnSpLocks/>
          </p:cNvCxnSpPr>
          <p:nvPr/>
        </p:nvCxnSpPr>
        <p:spPr>
          <a:xfrm flipH="1">
            <a:off x="3886200" y="1082040"/>
            <a:ext cx="617220" cy="652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xmlns="" id="{1CD5A6F1-02B2-4398-909A-4B5909051D89}"/>
              </a:ext>
            </a:extLst>
          </p:cNvPr>
          <p:cNvSpPr txBox="1"/>
          <p:nvPr/>
        </p:nvSpPr>
        <p:spPr>
          <a:xfrm>
            <a:off x="5318762" y="1333500"/>
            <a:ext cx="4739640" cy="861774"/>
          </a:xfrm>
          <a:prstGeom prst="rect">
            <a:avLst/>
          </a:prstGeom>
          <a:noFill/>
        </p:spPr>
        <p:txBody>
          <a:bodyPr wrap="square" rtlCol="0">
            <a:spAutoFit/>
          </a:bodyPr>
          <a:lstStyle/>
          <a:p>
            <a:pPr algn="ctr"/>
            <a:r>
              <a:rPr lang="el-GR" sz="1000" b="0" i="0" dirty="0">
                <a:solidFill>
                  <a:srgbClr val="000000"/>
                </a:solidFill>
                <a:effectLst/>
                <a:latin typeface="Roboto"/>
              </a:rPr>
              <a:t>Οι Μυκηναίοι εντυπωσιάστηκαν από την τέχνη των Μινωιτών και πήραν πολλά από αυτούς. Θαύµασαν τις τοιχογραφίες της Κνωσού και άρχισαν κι αυτοί να στολίζουν τα ανάκτορα και τα σπίτια τους µε </a:t>
            </a:r>
            <a:r>
              <a:rPr lang="el-GR" sz="1000" i="0" dirty="0">
                <a:solidFill>
                  <a:srgbClr val="000000"/>
                </a:solidFill>
                <a:effectLst/>
                <a:latin typeface="Roboto"/>
              </a:rPr>
              <a:t>τοιχογραφίες. Ενώ όµως οι Μινωίτες ζωγράφιζαν συνήθως ειρηνικές σκηνές </a:t>
            </a:r>
            <a:r>
              <a:rPr lang="el-GR" sz="1000" b="0" i="0" dirty="0">
                <a:solidFill>
                  <a:srgbClr val="000000"/>
                </a:solidFill>
                <a:effectLst/>
                <a:latin typeface="Roboto"/>
              </a:rPr>
              <a:t>από τη φύση, οι Μυκηναίοι ζωγράφιζαν µε πολύ µεγάλη τέχνη </a:t>
            </a:r>
            <a:r>
              <a:rPr lang="el-GR" sz="1000" i="0" dirty="0">
                <a:solidFill>
                  <a:srgbClr val="000000"/>
                </a:solidFill>
                <a:effectLst/>
                <a:latin typeface="Roboto"/>
              </a:rPr>
              <a:t>σκηνές πολεµικές</a:t>
            </a:r>
            <a:r>
              <a:rPr lang="en-US" sz="1000" b="1" dirty="0">
                <a:solidFill>
                  <a:srgbClr val="000000"/>
                </a:solidFill>
                <a:latin typeface="Roboto"/>
              </a:rPr>
              <a:t> </a:t>
            </a:r>
            <a:r>
              <a:rPr lang="el-GR" sz="1000" b="0" i="0" dirty="0">
                <a:solidFill>
                  <a:srgbClr val="000000"/>
                </a:solidFill>
                <a:effectLst/>
                <a:latin typeface="Roboto"/>
              </a:rPr>
              <a:t>από κυνήγι και από ιερές τελετές.</a:t>
            </a:r>
            <a:endParaRPr lang="el-GR" sz="1000" dirty="0"/>
          </a:p>
        </p:txBody>
      </p:sp>
      <p:sp>
        <p:nvSpPr>
          <p:cNvPr id="9" name="TextBox 8">
            <a:extLst>
              <a:ext uri="{FF2B5EF4-FFF2-40B4-BE49-F238E27FC236}">
                <a16:creationId xmlns:a16="http://schemas.microsoft.com/office/drawing/2014/main" xmlns="" id="{C723A091-6BBB-4AA7-852E-E2B7F9727D3C}"/>
              </a:ext>
            </a:extLst>
          </p:cNvPr>
          <p:cNvSpPr txBox="1"/>
          <p:nvPr/>
        </p:nvSpPr>
        <p:spPr>
          <a:xfrm>
            <a:off x="6187440" y="4206240"/>
            <a:ext cx="4640578" cy="1908215"/>
          </a:xfrm>
          <a:prstGeom prst="rect">
            <a:avLst/>
          </a:prstGeom>
          <a:noFill/>
        </p:spPr>
        <p:txBody>
          <a:bodyPr wrap="square" rtlCol="0">
            <a:spAutoFit/>
          </a:bodyPr>
          <a:lstStyle/>
          <a:p>
            <a:pPr algn="ctr"/>
            <a:r>
              <a:rPr lang="el-GR" sz="1000" b="0" i="0" dirty="0">
                <a:effectLst/>
                <a:latin typeface="Arial" panose="020B0604020202020204" pitchFamily="34" charset="0"/>
              </a:rPr>
              <a:t>Από τη μυκηναϊκή αρχιτεκτονική είναι γνωστές οχυρές ακροπόλεις, που περιλαμβάνουν ανάκτορα, και ταφικά μνημεία. Τειχισμένες ακροπόλεις έχουν βρεθεί στην Τίρυθνα , τις Μυκήνες και τη Μίδεα της Αργ</a:t>
            </a:r>
            <a:r>
              <a:rPr lang="el-GR" sz="1000" dirty="0">
                <a:latin typeface="Arial" panose="020B0604020202020204" pitchFamily="34" charset="0"/>
              </a:rPr>
              <a:t>ολίδας </a:t>
            </a:r>
            <a:r>
              <a:rPr lang="el-GR" sz="1000" b="0" i="0" dirty="0">
                <a:effectLst/>
                <a:latin typeface="Arial" panose="020B0604020202020204" pitchFamily="34" charset="0"/>
              </a:rPr>
              <a:t>, στη Λάρισα του Άργους, στον Γλα της Βοιωτίας, καθώς και στην Αθήνα, στη θέση της Ακρόπολης. Οι Έλληνες της πρώτης χιλιετίας αισθάνονταν δέος βλέποντας τα ερείπια των μυκηναϊκών ακροπόλεων και απέδιδαν την κατασκευή τους στους  Κύκλωπε</a:t>
            </a:r>
            <a:r>
              <a:rPr lang="el-GR" sz="1000" dirty="0">
                <a:latin typeface="Arial" panose="020B0604020202020204" pitchFamily="34" charset="0"/>
              </a:rPr>
              <a:t>ς.</a:t>
            </a:r>
            <a:r>
              <a:rPr lang="el-GR" sz="1000" b="0" i="0" dirty="0">
                <a:effectLst/>
                <a:latin typeface="Arial" panose="020B0604020202020204" pitchFamily="34" charset="0"/>
              </a:rPr>
              <a:t> Στην ταφική αρχιτεκτονική κυριαρχούν τρεις τύποι τάφων: ο λακκοειδής, ο λαξευτός θαλαμοειδής ή θαλαμωτός και ο θολωτός. Οι </a:t>
            </a:r>
            <a:r>
              <a:rPr lang="el-GR" sz="1000" b="0" i="1" dirty="0">
                <a:effectLst/>
                <a:latin typeface="Arial" panose="020B0604020202020204" pitchFamily="34" charset="0"/>
              </a:rPr>
              <a:t>θολωτοί τάφοι</a:t>
            </a:r>
            <a:r>
              <a:rPr lang="el-GR" sz="1000" b="0" i="0" dirty="0">
                <a:effectLst/>
                <a:latin typeface="Arial" panose="020B0604020202020204" pitchFamily="34" charset="0"/>
              </a:rPr>
              <a:t> συγκαταλέγονται χωρίς αμφιβολία στα πιο λαμπρά και εντυπωσιακά αρχιτεκτονήματα του Μυκηναϊκού Πολιτισμού.</a:t>
            </a:r>
          </a:p>
          <a:p>
            <a:endParaRPr lang="el-GR" dirty="0"/>
          </a:p>
        </p:txBody>
      </p:sp>
      <p:sp>
        <p:nvSpPr>
          <p:cNvPr id="10" name="TextBox 9">
            <a:extLst>
              <a:ext uri="{FF2B5EF4-FFF2-40B4-BE49-F238E27FC236}">
                <a16:creationId xmlns:a16="http://schemas.microsoft.com/office/drawing/2014/main" xmlns="" id="{55148612-0263-4CA9-88F4-C9A7B90E3FCE}"/>
              </a:ext>
            </a:extLst>
          </p:cNvPr>
          <p:cNvSpPr txBox="1"/>
          <p:nvPr/>
        </p:nvSpPr>
        <p:spPr>
          <a:xfrm>
            <a:off x="670562" y="4335243"/>
            <a:ext cx="4221480" cy="1477328"/>
          </a:xfrm>
          <a:prstGeom prst="rect">
            <a:avLst/>
          </a:prstGeom>
          <a:noFill/>
        </p:spPr>
        <p:txBody>
          <a:bodyPr wrap="square" rtlCol="0">
            <a:spAutoFit/>
          </a:bodyPr>
          <a:lstStyle/>
          <a:p>
            <a:pPr algn="ctr"/>
            <a:r>
              <a:rPr lang="el-GR" sz="1000" b="0" i="0" dirty="0">
                <a:solidFill>
                  <a:srgbClr val="000000"/>
                </a:solidFill>
                <a:effectLst/>
                <a:latin typeface="Roboto"/>
              </a:rPr>
              <a:t>Η ακρόπολη των Μυκηνών χτίστηκε πάνω σε ένα λόφο και ήταν περιτριγυρισµένη από γερά τείχη. Τη µεγάλη πύλη του τείχους στόλιζαν δυο πέτρινα λιοντάρια, που παραμένουν στη θέση τους µέχρι σήµερα . Αυτή είναι η περίφημη </a:t>
            </a:r>
            <a:r>
              <a:rPr lang="el-GR" sz="1000" i="0" dirty="0">
                <a:solidFill>
                  <a:srgbClr val="000000"/>
                </a:solidFill>
                <a:effectLst/>
                <a:latin typeface="Roboto"/>
              </a:rPr>
              <a:t>πύλη των λεόντων</a:t>
            </a:r>
            <a:r>
              <a:rPr lang="el-GR" sz="1000" b="1" i="0" dirty="0">
                <a:solidFill>
                  <a:srgbClr val="000000"/>
                </a:solidFill>
                <a:effectLst/>
                <a:latin typeface="Roboto"/>
              </a:rPr>
              <a:t>.</a:t>
            </a:r>
            <a:r>
              <a:rPr lang="en-US" sz="1000" b="1" i="0" dirty="0">
                <a:solidFill>
                  <a:srgbClr val="000000"/>
                </a:solidFill>
                <a:effectLst/>
                <a:latin typeface="Roboto"/>
              </a:rPr>
              <a:t> </a:t>
            </a:r>
            <a:r>
              <a:rPr lang="el-GR" sz="1000" b="0" i="0" dirty="0">
                <a:solidFill>
                  <a:srgbClr val="000000"/>
                </a:solidFill>
                <a:effectLst/>
                <a:latin typeface="Roboto"/>
              </a:rPr>
              <a:t>Μέσα στην ακρόπολη υπήρχαν και αποθήκες, εργαστήρια, θησαυροφυλάκια, σπίτια για τους φρουρούς, τους αξιωµατούχους και τους τεχνίτες, υπόγειες δεξαμενές νερού και το ιερό των θεών.</a:t>
            </a:r>
            <a:r>
              <a:rPr lang="en-US" sz="1000" b="0" i="0" dirty="0">
                <a:solidFill>
                  <a:srgbClr val="000000"/>
                </a:solidFill>
                <a:effectLst/>
                <a:latin typeface="Roboto"/>
              </a:rPr>
              <a:t> </a:t>
            </a:r>
            <a:r>
              <a:rPr lang="el-GR" sz="1000" b="0" i="0" dirty="0">
                <a:solidFill>
                  <a:srgbClr val="000000"/>
                </a:solidFill>
                <a:effectLst/>
                <a:latin typeface="Roboto"/>
              </a:rPr>
              <a:t>Η πόλη των Μυκηνών, όπου ζούσε ο </a:t>
            </a:r>
            <a:r>
              <a:rPr lang="el-GR" sz="1000" i="0" dirty="0">
                <a:solidFill>
                  <a:srgbClr val="000000"/>
                </a:solidFill>
                <a:effectLst/>
                <a:latin typeface="Roboto"/>
              </a:rPr>
              <a:t>λαός</a:t>
            </a:r>
            <a:r>
              <a:rPr lang="el-GR" sz="1000" b="1" i="0" dirty="0">
                <a:solidFill>
                  <a:srgbClr val="000000"/>
                </a:solidFill>
                <a:effectLst/>
                <a:latin typeface="Roboto"/>
              </a:rPr>
              <a:t>,</a:t>
            </a:r>
            <a:r>
              <a:rPr lang="el-GR" sz="1000" b="0" i="0" dirty="0">
                <a:solidFill>
                  <a:srgbClr val="000000"/>
                </a:solidFill>
                <a:effectLst/>
                <a:latin typeface="Roboto"/>
              </a:rPr>
              <a:t> ήταν χτισµένη γύρω από την ακρόπολη. Οι κάτοικοι όµως , όταν πλησίαζαν εχθροί, έμπαιναν όλοι µέσα στην ακρόπολη για προστασία.</a:t>
            </a:r>
            <a:endParaRPr lang="el-GR" sz="1000" dirty="0"/>
          </a:p>
        </p:txBody>
      </p:sp>
      <p:sp>
        <p:nvSpPr>
          <p:cNvPr id="11" name="TextBox 10">
            <a:extLst>
              <a:ext uri="{FF2B5EF4-FFF2-40B4-BE49-F238E27FC236}">
                <a16:creationId xmlns:a16="http://schemas.microsoft.com/office/drawing/2014/main" xmlns="" id="{ADB93033-65A9-4A3F-AE55-F50AC0D8187A}"/>
              </a:ext>
            </a:extLst>
          </p:cNvPr>
          <p:cNvSpPr txBox="1"/>
          <p:nvPr/>
        </p:nvSpPr>
        <p:spPr>
          <a:xfrm>
            <a:off x="5474972" y="2660600"/>
            <a:ext cx="5421625" cy="1323439"/>
          </a:xfrm>
          <a:prstGeom prst="rect">
            <a:avLst/>
          </a:prstGeom>
          <a:noFill/>
        </p:spPr>
        <p:txBody>
          <a:bodyPr wrap="square" rtlCol="0">
            <a:spAutoFit/>
          </a:bodyPr>
          <a:lstStyle/>
          <a:p>
            <a:pPr algn="ctr"/>
            <a:r>
              <a:rPr lang="el-GR" sz="1000" b="0" i="0" dirty="0">
                <a:solidFill>
                  <a:srgbClr val="000000"/>
                </a:solidFill>
                <a:effectLst/>
                <a:latin typeface="Roboto"/>
              </a:rPr>
              <a:t>Μέσα στην ακρόπολη βρισκόταν το </a:t>
            </a:r>
            <a:r>
              <a:rPr lang="el-GR" sz="1000" i="0" dirty="0">
                <a:solidFill>
                  <a:srgbClr val="000000"/>
                </a:solidFill>
                <a:effectLst/>
                <a:latin typeface="Roboto"/>
              </a:rPr>
              <a:t>ανάκτορο</a:t>
            </a:r>
            <a:r>
              <a:rPr lang="el-GR" sz="1000" b="1" i="0" dirty="0">
                <a:solidFill>
                  <a:srgbClr val="000000"/>
                </a:solidFill>
                <a:effectLst/>
                <a:latin typeface="Roboto"/>
              </a:rPr>
              <a:t>,</a:t>
            </a:r>
            <a:r>
              <a:rPr lang="el-GR" sz="1000" b="0" i="0" dirty="0">
                <a:solidFill>
                  <a:srgbClr val="000000"/>
                </a:solidFill>
                <a:effectLst/>
                <a:latin typeface="Roboto"/>
              </a:rPr>
              <a:t> όπου κατοικούσε ο βασιλιάς µε την οικογένειά του. Στο ισόγειο του ανακτόρου υπήρχε µια µεγάλη αίθουσα, το </a:t>
            </a:r>
            <a:r>
              <a:rPr lang="el-GR" sz="1000" i="0" dirty="0">
                <a:solidFill>
                  <a:srgbClr val="000000"/>
                </a:solidFill>
                <a:effectLst/>
                <a:latin typeface="Roboto"/>
              </a:rPr>
              <a:t>µέγαρο</a:t>
            </a:r>
            <a:r>
              <a:rPr lang="el-GR" sz="1000" b="1" i="0" dirty="0">
                <a:solidFill>
                  <a:srgbClr val="000000"/>
                </a:solidFill>
                <a:effectLst/>
                <a:latin typeface="Roboto"/>
              </a:rPr>
              <a:t>.</a:t>
            </a:r>
            <a:r>
              <a:rPr lang="el-GR" sz="1000" b="0" i="0" dirty="0">
                <a:solidFill>
                  <a:srgbClr val="000000"/>
                </a:solidFill>
                <a:effectLst/>
                <a:latin typeface="Roboto"/>
              </a:rPr>
              <a:t> Εκεί ήταν ο θρόνος του βασιλιά. Στο κέντρο της βρισκόταν µια στρογγυλή </a:t>
            </a:r>
            <a:r>
              <a:rPr lang="el-GR" sz="1000" i="0" dirty="0">
                <a:solidFill>
                  <a:srgbClr val="000000"/>
                </a:solidFill>
                <a:effectLst/>
                <a:latin typeface="Roboto"/>
              </a:rPr>
              <a:t>εστία</a:t>
            </a:r>
            <a:r>
              <a:rPr lang="el-GR" sz="1000" b="1" i="0" dirty="0">
                <a:solidFill>
                  <a:srgbClr val="000000"/>
                </a:solidFill>
                <a:effectLst/>
                <a:latin typeface="Roboto"/>
              </a:rPr>
              <a:t>,</a:t>
            </a:r>
            <a:r>
              <a:rPr lang="el-GR" sz="1000" b="0" i="0" dirty="0">
                <a:solidFill>
                  <a:srgbClr val="000000"/>
                </a:solidFill>
                <a:effectLst/>
                <a:latin typeface="Roboto"/>
              </a:rPr>
              <a:t> όπου έκαιγε η φωτιά. Εκεί ο βασιλιάς έκανε συµπόσια και διασκέδαζε µε τους φίλους του. ∆ίπλα από το µέγαρο υπήρχαν πολλά δωµάτια και λουτρά για τη βασιλική οικογένεια. Οι τοίχοι του ανακτόρου ήταν στολισµένοι µε όµορφες τοιχογραφίες που παρίσταναν πολεµικές σκηνές και σκηνές κυνηγιού.</a:t>
            </a:r>
            <a:r>
              <a:rPr lang="el-GR" sz="1000" dirty="0"/>
              <a:t/>
            </a:r>
            <a:br>
              <a:rPr lang="el-GR" sz="1000" dirty="0"/>
            </a:br>
            <a:endParaRPr lang="el-GR" sz="1000" dirty="0"/>
          </a:p>
        </p:txBody>
      </p:sp>
      <p:cxnSp>
        <p:nvCxnSpPr>
          <p:cNvPr id="15" name="Ευθύγραμμο βέλος σύνδεσης 14">
            <a:extLst>
              <a:ext uri="{FF2B5EF4-FFF2-40B4-BE49-F238E27FC236}">
                <a16:creationId xmlns:a16="http://schemas.microsoft.com/office/drawing/2014/main" xmlns="" id="{5D0E9E26-A0D7-4E60-BB71-85F16BBD4480}"/>
              </a:ext>
            </a:extLst>
          </p:cNvPr>
          <p:cNvCxnSpPr>
            <a:cxnSpLocks/>
          </p:cNvCxnSpPr>
          <p:nvPr/>
        </p:nvCxnSpPr>
        <p:spPr>
          <a:xfrm>
            <a:off x="4194810" y="1211043"/>
            <a:ext cx="1901190" cy="35743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Ευθύγραμμο βέλος σύνδεσης 15">
            <a:extLst>
              <a:ext uri="{FF2B5EF4-FFF2-40B4-BE49-F238E27FC236}">
                <a16:creationId xmlns:a16="http://schemas.microsoft.com/office/drawing/2014/main" xmlns="" id="{283729BA-90C9-46D0-8754-43AA1C9547BD}"/>
              </a:ext>
            </a:extLst>
          </p:cNvPr>
          <p:cNvCxnSpPr>
            <a:cxnSpLocks/>
          </p:cNvCxnSpPr>
          <p:nvPr/>
        </p:nvCxnSpPr>
        <p:spPr>
          <a:xfrm>
            <a:off x="4884420" y="1211043"/>
            <a:ext cx="640078" cy="14495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Ευθύγραμμο βέλος σύνδεσης 16">
            <a:extLst>
              <a:ext uri="{FF2B5EF4-FFF2-40B4-BE49-F238E27FC236}">
                <a16:creationId xmlns:a16="http://schemas.microsoft.com/office/drawing/2014/main" xmlns="" id="{61326388-B7A7-4051-86D3-960C17764740}"/>
              </a:ext>
            </a:extLst>
          </p:cNvPr>
          <p:cNvCxnSpPr>
            <a:cxnSpLocks/>
          </p:cNvCxnSpPr>
          <p:nvPr/>
        </p:nvCxnSpPr>
        <p:spPr>
          <a:xfrm flipH="1">
            <a:off x="4023360" y="1234440"/>
            <a:ext cx="1120141" cy="297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Ευθύγραμμο βέλος σύνδεσης 17">
            <a:extLst>
              <a:ext uri="{FF2B5EF4-FFF2-40B4-BE49-F238E27FC236}">
                <a16:creationId xmlns:a16="http://schemas.microsoft.com/office/drawing/2014/main" xmlns="" id="{3116A1E4-5BF2-41B4-8656-AABF28F50AC0}"/>
              </a:ext>
            </a:extLst>
          </p:cNvPr>
          <p:cNvCxnSpPr>
            <a:cxnSpLocks/>
          </p:cNvCxnSpPr>
          <p:nvPr/>
        </p:nvCxnSpPr>
        <p:spPr>
          <a:xfrm>
            <a:off x="6187440" y="1013460"/>
            <a:ext cx="449580" cy="32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454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FBF7454-C7DB-4FFB-82AF-EB3B824A2A35}"/>
              </a:ext>
            </a:extLst>
          </p:cNvPr>
          <p:cNvSpPr>
            <a:spLocks noGrp="1"/>
          </p:cNvSpPr>
          <p:nvPr>
            <p:ph type="title"/>
          </p:nvPr>
        </p:nvSpPr>
        <p:spPr>
          <a:xfrm>
            <a:off x="1066800" y="253974"/>
            <a:ext cx="10058400" cy="1371600"/>
          </a:xfrm>
        </p:spPr>
        <p:txBody>
          <a:bodyPr/>
          <a:lstStyle/>
          <a:p>
            <a:r>
              <a:rPr lang="el-GR" sz="4800" dirty="0"/>
              <a:t>Μινωικός Πολιτισμός</a:t>
            </a:r>
            <a:endParaRPr lang="el-GR" dirty="0"/>
          </a:p>
        </p:txBody>
      </p:sp>
      <p:sp>
        <p:nvSpPr>
          <p:cNvPr id="3" name="Θέση περιεχομένου 2">
            <a:extLst>
              <a:ext uri="{FF2B5EF4-FFF2-40B4-BE49-F238E27FC236}">
                <a16:creationId xmlns:a16="http://schemas.microsoft.com/office/drawing/2014/main" xmlns="" id="{951BE0BE-57CF-49C7-BA6C-5EC84BA09567}"/>
              </a:ext>
            </a:extLst>
          </p:cNvPr>
          <p:cNvSpPr>
            <a:spLocks noGrp="1"/>
          </p:cNvSpPr>
          <p:nvPr>
            <p:ph idx="1"/>
          </p:nvPr>
        </p:nvSpPr>
        <p:spPr>
          <a:xfrm>
            <a:off x="590550" y="1927473"/>
            <a:ext cx="4503420" cy="1817178"/>
          </a:xfrm>
        </p:spPr>
        <p:txBody>
          <a:bodyPr>
            <a:noAutofit/>
          </a:bodyPr>
          <a:lstStyle/>
          <a:p>
            <a:pPr marL="0" indent="0" algn="ctr">
              <a:buNone/>
            </a:pPr>
            <a:r>
              <a:rPr lang="el-GR" sz="1100" b="0" i="0" dirty="0">
                <a:effectLst/>
                <a:latin typeface="Arial" panose="020B0604020202020204" pitchFamily="34" charset="0"/>
              </a:rPr>
              <a:t>Με τον όρο </a:t>
            </a:r>
            <a:r>
              <a:rPr lang="el-GR" sz="1100" b="1" i="0" dirty="0">
                <a:effectLst/>
                <a:latin typeface="Arial" panose="020B0604020202020204" pitchFamily="34" charset="0"/>
              </a:rPr>
              <a:t>Μινωικός πολιτισμός</a:t>
            </a:r>
            <a:r>
              <a:rPr lang="el-GR" sz="1100" b="0" i="0" dirty="0">
                <a:effectLst/>
                <a:latin typeface="Arial" panose="020B0604020202020204" pitchFamily="34" charset="0"/>
              </a:rPr>
              <a:t> εννοείται ο προϊστορικός </a:t>
            </a:r>
            <a:r>
              <a:rPr lang="el-GR" sz="1100" dirty="0">
                <a:latin typeface="Arial" panose="020B0604020202020204" pitchFamily="34" charset="0"/>
              </a:rPr>
              <a:t>πολιτισμός</a:t>
            </a:r>
            <a:r>
              <a:rPr lang="el-GR" sz="1100" b="0" i="0" dirty="0">
                <a:effectLst/>
                <a:latin typeface="Arial" panose="020B0604020202020204" pitchFamily="34" charset="0"/>
              </a:rPr>
              <a:t> της </a:t>
            </a:r>
            <a:r>
              <a:rPr lang="el-GR" sz="1100" dirty="0">
                <a:latin typeface="Arial" panose="020B0604020202020204" pitchFamily="34" charset="0"/>
              </a:rPr>
              <a:t>Κρήτης</a:t>
            </a:r>
            <a:r>
              <a:rPr lang="en-US" sz="1100" dirty="0">
                <a:latin typeface="Arial" panose="020B0604020202020204" pitchFamily="34" charset="0"/>
              </a:rPr>
              <a:t>.</a:t>
            </a:r>
            <a:r>
              <a:rPr lang="el-GR" sz="1100" b="0" i="0" dirty="0">
                <a:effectLst/>
                <a:latin typeface="Arial" panose="020B0604020202020204" pitchFamily="34" charset="0"/>
              </a:rPr>
              <a:t>Το όνομα μινωικός προέρχεται από τον μυθικό βασιλιά </a:t>
            </a:r>
            <a:r>
              <a:rPr lang="el-GR" sz="1100" dirty="0">
                <a:latin typeface="Arial" panose="020B0604020202020204" pitchFamily="34" charset="0"/>
              </a:rPr>
              <a:t>Μίνωα</a:t>
            </a:r>
            <a:r>
              <a:rPr lang="el-GR" sz="1100" b="0" i="0" dirty="0">
                <a:effectLst/>
                <a:latin typeface="Arial" panose="020B0604020202020204" pitchFamily="34" charset="0"/>
              </a:rPr>
              <a:t> και δόθηκε από τον </a:t>
            </a:r>
            <a:r>
              <a:rPr lang="el-GR" sz="1100" dirty="0">
                <a:latin typeface="Arial" panose="020B0604020202020204" pitchFamily="34" charset="0"/>
              </a:rPr>
              <a:t>Άρθουρ Έβανς</a:t>
            </a:r>
            <a:r>
              <a:rPr lang="el-GR" sz="1100" b="0" i="0" dirty="0">
                <a:effectLst/>
                <a:latin typeface="Arial" panose="020B0604020202020204" pitchFamily="34" charset="0"/>
              </a:rPr>
              <a:t>, τον αρχαιολόγο που ανέσκαψε το ανάκτορο της </a:t>
            </a:r>
            <a:r>
              <a:rPr lang="el-GR" sz="1100" dirty="0">
                <a:latin typeface="Arial" panose="020B0604020202020204" pitchFamily="34" charset="0"/>
              </a:rPr>
              <a:t>Κνωσού</a:t>
            </a:r>
            <a:r>
              <a:rPr lang="el-GR" sz="1100" b="0" i="0" dirty="0">
                <a:effectLst/>
                <a:latin typeface="Arial" panose="020B0604020202020204" pitchFamily="34" charset="0"/>
              </a:rPr>
              <a:t>. Η ανάλυση του Έβανς για τον Μινωικό πολιτισμό ολοκληρώθηκε το </a:t>
            </a:r>
            <a:r>
              <a:rPr lang="el-GR" sz="1100" dirty="0">
                <a:latin typeface="Arial" panose="020B0604020202020204" pitchFamily="34" charset="0"/>
              </a:rPr>
              <a:t>1935</a:t>
            </a:r>
            <a:r>
              <a:rPr lang="el-GR" sz="1100" b="0" i="0" dirty="0">
                <a:effectLst/>
                <a:latin typeface="Arial" panose="020B0604020202020204" pitchFamily="34" charset="0"/>
              </a:rPr>
              <a:t>, και έθεσε το θεμέλιο για τη μελέτη των διαδικασιών και μετασχηματισμών που οδήγησαν στην ανάπτυξη, εδραίωση και παρακμή των Μινωιτών.</a:t>
            </a:r>
            <a:endParaRPr lang="el-GR" sz="1100" dirty="0"/>
          </a:p>
        </p:txBody>
      </p:sp>
      <p:sp>
        <p:nvSpPr>
          <p:cNvPr id="4" name="TextBox 3">
            <a:extLst>
              <a:ext uri="{FF2B5EF4-FFF2-40B4-BE49-F238E27FC236}">
                <a16:creationId xmlns:a16="http://schemas.microsoft.com/office/drawing/2014/main" xmlns="" id="{A33D5906-A317-409F-9AED-E9059C126568}"/>
              </a:ext>
            </a:extLst>
          </p:cNvPr>
          <p:cNvSpPr txBox="1"/>
          <p:nvPr/>
        </p:nvSpPr>
        <p:spPr>
          <a:xfrm>
            <a:off x="6530340" y="1625574"/>
            <a:ext cx="5113020" cy="1615827"/>
          </a:xfrm>
          <a:prstGeom prst="rect">
            <a:avLst/>
          </a:prstGeom>
          <a:noFill/>
        </p:spPr>
        <p:txBody>
          <a:bodyPr wrap="square" rtlCol="0">
            <a:spAutoFit/>
          </a:bodyPr>
          <a:lstStyle/>
          <a:p>
            <a:pPr algn="ctr"/>
            <a:r>
              <a:rPr lang="el-GR" sz="1100" i="0" dirty="0">
                <a:solidFill>
                  <a:srgbClr val="000000"/>
                </a:solidFill>
                <a:effectLst/>
                <a:latin typeface="Arial" panose="020B0604020202020204" pitchFamily="34" charset="0"/>
                <a:cs typeface="Arial" panose="020B0604020202020204" pitchFamily="34" charset="0"/>
              </a:rPr>
              <a:t>Με τη βοήθεια του τροχού, </a:t>
            </a:r>
            <a:r>
              <a:rPr lang="el-GR" sz="1100" dirty="0">
                <a:solidFill>
                  <a:srgbClr val="000000"/>
                </a:solidFill>
                <a:latin typeface="Arial" panose="020B0604020202020204" pitchFamily="34" charset="0"/>
                <a:cs typeface="Arial" panose="020B0604020202020204" pitchFamily="34" charset="0"/>
              </a:rPr>
              <a:t>ο</a:t>
            </a:r>
            <a:r>
              <a:rPr lang="el-GR" sz="1100" i="0" dirty="0">
                <a:solidFill>
                  <a:srgbClr val="000000"/>
                </a:solidFill>
                <a:effectLst/>
                <a:latin typeface="Arial" panose="020B0604020202020204" pitchFamily="34" charset="0"/>
                <a:cs typeface="Arial" panose="020B0604020202020204" pitchFamily="34" charset="0"/>
              </a:rPr>
              <a:t>ι Μινωίτες, κατασκεύαζαν πήλινα αγγεία σε πολλά σχήµατα και µεγέθη και τα διακοσµούσαν µε πολλά σχέδια και χρώματα. Ζωγράφιζαν σχέδια παρµένα από τη φύση όπως: λουλούδια, φύλλα, ζώα, ψάρια, κοχύλια, αστερίες κ.ά. Ζωγράφιζαν θαυµάσιες τοιχογραφίες στους τοίχους των σπιτιών τους. Οι αρχαιολόγοι ανακάλυψαν στο ανάκτορο της Κνωσού, αλλά και σε άλλα αρχοντικά, τοιχογραφίες πολύ µεγάλης τέχνης. Τα θέµατα των τοιχογραφιών οι Μινωίτες τα έπαιρναν από τη φύση και από τις θρησκευτικές τελετές. Ζωγράφιζαν κρίνα, πουλιά, ζώα, δελφίνια, πρίγκιπες και αρχόντισσες, αλλά και ιέρειες, ταύρους, ακροβάτες κλπ. </a:t>
            </a:r>
            <a:endParaRPr lang="el-GR" sz="11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61B0104-4105-484A-A825-5EBE4E51D88F}"/>
              </a:ext>
            </a:extLst>
          </p:cNvPr>
          <p:cNvSpPr txBox="1"/>
          <p:nvPr/>
        </p:nvSpPr>
        <p:spPr>
          <a:xfrm>
            <a:off x="1234440" y="4251960"/>
            <a:ext cx="3802380" cy="1384995"/>
          </a:xfrm>
          <a:prstGeom prst="rect">
            <a:avLst/>
          </a:prstGeom>
          <a:noFill/>
        </p:spPr>
        <p:txBody>
          <a:bodyPr wrap="square" rtlCol="0">
            <a:spAutoFit/>
          </a:bodyPr>
          <a:lstStyle/>
          <a:p>
            <a:pPr algn="ctr"/>
            <a:r>
              <a:rPr lang="el-GR" sz="1100" b="0" i="0" dirty="0">
                <a:solidFill>
                  <a:srgbClr val="000000"/>
                </a:solidFill>
                <a:effectLst/>
                <a:latin typeface="Arial" panose="020B0604020202020204" pitchFamily="34" charset="0"/>
                <a:cs typeface="Arial" panose="020B0604020202020204" pitchFamily="34" charset="0"/>
              </a:rPr>
              <a:t>Ο πολιτισµός των Μινωιτών κράτησε πάνω από 1.500 χρόνια. Έγινε όµως η έκρηξη του </a:t>
            </a:r>
            <a:r>
              <a:rPr lang="el-GR" sz="1100" i="0" dirty="0">
                <a:solidFill>
                  <a:srgbClr val="000000"/>
                </a:solidFill>
                <a:effectLst/>
                <a:latin typeface="Arial" panose="020B0604020202020204" pitchFamily="34" charset="0"/>
                <a:cs typeface="Arial" panose="020B0604020202020204" pitchFamily="34" charset="0"/>
              </a:rPr>
              <a:t>ηφαιστείου της Θήρας </a:t>
            </a:r>
            <a:r>
              <a:rPr lang="el-GR" sz="1100" b="0" i="0" dirty="0">
                <a:solidFill>
                  <a:srgbClr val="000000"/>
                </a:solidFill>
                <a:effectLst/>
                <a:latin typeface="Arial" panose="020B0604020202020204" pitchFamily="34" charset="0"/>
                <a:cs typeface="Arial" panose="020B0604020202020204" pitchFamily="34" charset="0"/>
              </a:rPr>
              <a:t>και τα τεράστια κύµατα που σηκώθηκαν, έφτασαν ως τις ακτές της Κρήτης και κατέστρεψαν τα</a:t>
            </a:r>
          </a:p>
          <a:p>
            <a:pPr algn="ctr"/>
            <a:r>
              <a:rPr lang="el-GR" sz="1100" b="0" i="0" dirty="0">
                <a:solidFill>
                  <a:srgbClr val="000000"/>
                </a:solidFill>
                <a:effectLst/>
                <a:latin typeface="Arial" panose="020B0604020202020204" pitchFamily="34" charset="0"/>
                <a:cs typeface="Arial" panose="020B0604020202020204" pitchFamily="34" charset="0"/>
              </a:rPr>
              <a:t>πλούσια ανάκτορα. Έτσι, η δύναµη της Κρήτης µειώθηκε και την κατέλαβαν οι Μυκηναίοι.</a:t>
            </a:r>
          </a:p>
          <a:p>
            <a:endParaRPr lang="el-GR" dirty="0"/>
          </a:p>
        </p:txBody>
      </p:sp>
      <p:sp>
        <p:nvSpPr>
          <p:cNvPr id="6" name="TextBox 5">
            <a:extLst>
              <a:ext uri="{FF2B5EF4-FFF2-40B4-BE49-F238E27FC236}">
                <a16:creationId xmlns:a16="http://schemas.microsoft.com/office/drawing/2014/main" xmlns="" id="{81BE9AE4-D4DA-4C20-A48F-9DD1D971BE51}"/>
              </a:ext>
            </a:extLst>
          </p:cNvPr>
          <p:cNvSpPr txBox="1"/>
          <p:nvPr/>
        </p:nvSpPr>
        <p:spPr>
          <a:xfrm>
            <a:off x="5756910" y="3855720"/>
            <a:ext cx="3177540" cy="1954381"/>
          </a:xfrm>
          <a:prstGeom prst="rect">
            <a:avLst/>
          </a:prstGeom>
          <a:noFill/>
        </p:spPr>
        <p:txBody>
          <a:bodyPr wrap="square" rtlCol="0">
            <a:spAutoFit/>
          </a:bodyPr>
          <a:lstStyle/>
          <a:p>
            <a:pPr algn="ctr"/>
            <a:r>
              <a:rPr lang="el-GR" sz="1100" b="0" i="0" dirty="0">
                <a:solidFill>
                  <a:srgbClr val="3B3835"/>
                </a:solidFill>
                <a:effectLst/>
                <a:latin typeface="Arial" panose="020B0604020202020204" pitchFamily="34" charset="0"/>
                <a:cs typeface="Arial" panose="020B0604020202020204" pitchFamily="34" charset="0"/>
              </a:rPr>
              <a:t> Ο Δίσκος της Φαιστού αποτελεί το σπουδαιότερο δείγμα ιερογλυφικής γραφής από την Κρήτη. Μέχρι στιγμής δεν έχει αποκρυπτογραφηθεί και το περιεχόμενό του παραμένει ακατανόητο. Η επικρατέστερη άποψη είναι ότι πρόκειται για ύμνο σε κάποια θεότητα. Δεν υπάρχει σχέση με τα αιγυπτιακά ιερογλυφικά. Παρουσιάζονται μορφές και αντικείμενα της καθημερινής ζωής, ανθρώπινες μορφές και μέλη του σώματος, εργαλεία, ζώα και φυτά. </a:t>
            </a:r>
            <a:endParaRPr lang="el-GR" sz="1100" dirty="0">
              <a:latin typeface="Arial" panose="020B0604020202020204" pitchFamily="34" charset="0"/>
              <a:cs typeface="Arial" panose="020B0604020202020204" pitchFamily="34" charset="0"/>
            </a:endParaRPr>
          </a:p>
        </p:txBody>
      </p:sp>
      <p:cxnSp>
        <p:nvCxnSpPr>
          <p:cNvPr id="11" name="Ευθύγραμμο βέλος σύνδεσης 10">
            <a:extLst>
              <a:ext uri="{FF2B5EF4-FFF2-40B4-BE49-F238E27FC236}">
                <a16:creationId xmlns:a16="http://schemas.microsoft.com/office/drawing/2014/main" xmlns="" id="{06773908-D36B-4707-B275-8B9A9FFD023B}"/>
              </a:ext>
            </a:extLst>
          </p:cNvPr>
          <p:cNvCxnSpPr/>
          <p:nvPr/>
        </p:nvCxnSpPr>
        <p:spPr>
          <a:xfrm flipH="1">
            <a:off x="4587240" y="1341120"/>
            <a:ext cx="640080" cy="701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xmlns="" id="{AAE4D576-CF54-4E6D-973C-5B887B1B93FD}"/>
              </a:ext>
            </a:extLst>
          </p:cNvPr>
          <p:cNvCxnSpPr>
            <a:cxnSpLocks/>
          </p:cNvCxnSpPr>
          <p:nvPr/>
        </p:nvCxnSpPr>
        <p:spPr>
          <a:xfrm flipH="1">
            <a:off x="4907280" y="1356679"/>
            <a:ext cx="584835" cy="2908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xmlns="" id="{B101B287-66A1-4A28-9CAD-BBC770A0E3A1}"/>
              </a:ext>
            </a:extLst>
          </p:cNvPr>
          <p:cNvCxnSpPr>
            <a:cxnSpLocks/>
          </p:cNvCxnSpPr>
          <p:nvPr/>
        </p:nvCxnSpPr>
        <p:spPr>
          <a:xfrm>
            <a:off x="5661661" y="1341120"/>
            <a:ext cx="944879" cy="2514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Ευθύγραμμο βέλος σύνδεσης 13">
            <a:extLst>
              <a:ext uri="{FF2B5EF4-FFF2-40B4-BE49-F238E27FC236}">
                <a16:creationId xmlns:a16="http://schemas.microsoft.com/office/drawing/2014/main" xmlns="" id="{F6A4BEF8-DFBF-4DA6-9A1C-A5A49B2619A2}"/>
              </a:ext>
            </a:extLst>
          </p:cNvPr>
          <p:cNvCxnSpPr>
            <a:cxnSpLocks/>
          </p:cNvCxnSpPr>
          <p:nvPr/>
        </p:nvCxnSpPr>
        <p:spPr>
          <a:xfrm>
            <a:off x="5852160" y="1356679"/>
            <a:ext cx="830580" cy="8378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457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FA20B5-5667-4EB2-82A8-CA6FEFC0BB82}"/>
              </a:ext>
            </a:extLst>
          </p:cNvPr>
          <p:cNvSpPr>
            <a:spLocks noGrp="1"/>
          </p:cNvSpPr>
          <p:nvPr>
            <p:ph type="title"/>
          </p:nvPr>
        </p:nvSpPr>
        <p:spPr>
          <a:xfrm>
            <a:off x="771941" y="1728090"/>
            <a:ext cx="5519087" cy="1176794"/>
          </a:xfrm>
        </p:spPr>
        <p:txBody>
          <a:bodyPr>
            <a:normAutofit/>
          </a:bodyPr>
          <a:lstStyle/>
          <a:p>
            <a:pPr algn="ctr"/>
            <a:r>
              <a:rPr lang="el-GR" sz="1200" b="0" i="0" dirty="0">
                <a:solidFill>
                  <a:srgbClr val="0F0F0F"/>
                </a:solidFill>
                <a:effectLst/>
                <a:latin typeface="Verdana" panose="020B0604030504040204" pitchFamily="34" charset="0"/>
              </a:rPr>
              <a:t>Η Πύλη των Λεόντων είναι η κύρια είσοδος της ακρόπολης των Μυκηνών, του κύριου κέντρου του Μυκηναϊκού Πολιτισμού. Κατασκευάστηκε στα μέσα του 13ου αιώνα π.Χ. και αποτελεί ένα επιβλητικό μεγαλιθικό μνημείο.</a:t>
            </a:r>
            <a:endParaRPr lang="el-GR" sz="1200" dirty="0"/>
          </a:p>
        </p:txBody>
      </p:sp>
      <p:pic>
        <p:nvPicPr>
          <p:cNvPr id="5" name="Θέση περιεχομένου 4">
            <a:extLst>
              <a:ext uri="{FF2B5EF4-FFF2-40B4-BE49-F238E27FC236}">
                <a16:creationId xmlns:a16="http://schemas.microsoft.com/office/drawing/2014/main" xmlns="" id="{71840DE6-33D4-488D-A65C-0786563D9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160" y="2776175"/>
            <a:ext cx="4724399" cy="326648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p:spPr>
      </p:pic>
      <p:sp>
        <p:nvSpPr>
          <p:cNvPr id="9" name="TextBox 8">
            <a:extLst>
              <a:ext uri="{FF2B5EF4-FFF2-40B4-BE49-F238E27FC236}">
                <a16:creationId xmlns:a16="http://schemas.microsoft.com/office/drawing/2014/main" xmlns="" id="{C26A955D-B32A-464A-A6FE-2ECE043B4732}"/>
              </a:ext>
            </a:extLst>
          </p:cNvPr>
          <p:cNvSpPr txBox="1"/>
          <p:nvPr/>
        </p:nvSpPr>
        <p:spPr>
          <a:xfrm>
            <a:off x="771941" y="736693"/>
            <a:ext cx="7935401" cy="784830"/>
          </a:xfrm>
          <a:prstGeom prst="rect">
            <a:avLst/>
          </a:prstGeom>
          <a:noFill/>
        </p:spPr>
        <p:txBody>
          <a:bodyPr wrap="square" rtlCol="0">
            <a:spAutoFit/>
          </a:bodyPr>
          <a:lstStyle/>
          <a:p>
            <a:r>
              <a:rPr lang="el-GR" sz="4500" i="1" u="sng" dirty="0"/>
              <a:t>Μυκηναϊκός-Μινωικός Πολιτισμός</a:t>
            </a:r>
          </a:p>
        </p:txBody>
      </p:sp>
      <p:pic>
        <p:nvPicPr>
          <p:cNvPr id="1026" name="Picture 2" descr="Δέκα διάσημα αρχαία μνημεία της Ελλάδας που κάθε Έλληνας πρέπει να επισκεφτεί!">
            <a:extLst>
              <a:ext uri="{FF2B5EF4-FFF2-40B4-BE49-F238E27FC236}">
                <a16:creationId xmlns:a16="http://schemas.microsoft.com/office/drawing/2014/main" xmlns="" id="{FDC64B82-2053-42DF-9907-EE1917F0D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150" y="2029514"/>
            <a:ext cx="4013090" cy="2527245"/>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A7736D23-F40A-4DE0-83CE-857D019E16BC}"/>
              </a:ext>
            </a:extLst>
          </p:cNvPr>
          <p:cNvSpPr txBox="1"/>
          <p:nvPr/>
        </p:nvSpPr>
        <p:spPr>
          <a:xfrm>
            <a:off x="6095999" y="4738703"/>
            <a:ext cx="4960178" cy="1015663"/>
          </a:xfrm>
          <a:prstGeom prst="rect">
            <a:avLst/>
          </a:prstGeom>
          <a:noFill/>
        </p:spPr>
        <p:txBody>
          <a:bodyPr wrap="square" rtlCol="0">
            <a:spAutoFit/>
          </a:bodyPr>
          <a:lstStyle/>
          <a:p>
            <a:pPr algn="ctr"/>
            <a:r>
              <a:rPr lang="el-GR" sz="1200" b="0" i="0" dirty="0">
                <a:solidFill>
                  <a:srgbClr val="0F0F0F"/>
                </a:solidFill>
                <a:effectLst/>
                <a:latin typeface="Verdana" panose="020B0604030504040204" pitchFamily="34" charset="0"/>
              </a:rPr>
              <a:t>Η Κνωσός υπήρξε σημαντική πόλη κατά την αρχαιότητα και το μινωικό ανάκτορο αποτελεί τον κύριο επισκέψιμο χώρο της. Υπήρξε έδρα του βασιλιά Μίνωα και αυτό που ξεχωρίζει είναι η Αίθουσα του Θρόνου, με τη δεξαμενή καθαρμών και τον αλαβάστρινο θρόνο που πλαισιώνεται από θρανία.</a:t>
            </a:r>
            <a:endParaRPr lang="el-GR" sz="1200" dirty="0"/>
          </a:p>
        </p:txBody>
      </p:sp>
    </p:spTree>
    <p:extLst>
      <p:ext uri="{BB962C8B-B14F-4D97-AF65-F5344CB8AC3E}">
        <p14:creationId xmlns:p14="http://schemas.microsoft.com/office/powerpoint/2010/main" val="399772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2E11E3-F61F-4A55-869A-B19A6A0709E2}"/>
              </a:ext>
            </a:extLst>
          </p:cNvPr>
          <p:cNvSpPr>
            <a:spLocks noGrp="1"/>
          </p:cNvSpPr>
          <p:nvPr>
            <p:ph type="title"/>
          </p:nvPr>
        </p:nvSpPr>
        <p:spPr>
          <a:xfrm>
            <a:off x="1066800" y="435000"/>
            <a:ext cx="10058400" cy="1371600"/>
          </a:xfrm>
        </p:spPr>
        <p:txBody>
          <a:bodyPr>
            <a:normAutofit/>
          </a:bodyPr>
          <a:lstStyle/>
          <a:p>
            <a:r>
              <a:rPr lang="el-GR" dirty="0"/>
              <a:t>Αρχαίος Αθηναϊκός Πολιτισμός</a:t>
            </a:r>
          </a:p>
        </p:txBody>
      </p:sp>
      <p:sp>
        <p:nvSpPr>
          <p:cNvPr id="3" name="Θέση περιεχομένου 2">
            <a:extLst>
              <a:ext uri="{FF2B5EF4-FFF2-40B4-BE49-F238E27FC236}">
                <a16:creationId xmlns:a16="http://schemas.microsoft.com/office/drawing/2014/main" xmlns="" id="{F196AF55-0B8F-4028-9724-1A9ED633236F}"/>
              </a:ext>
            </a:extLst>
          </p:cNvPr>
          <p:cNvSpPr>
            <a:spLocks noGrp="1"/>
          </p:cNvSpPr>
          <p:nvPr>
            <p:ph idx="1"/>
          </p:nvPr>
        </p:nvSpPr>
        <p:spPr>
          <a:xfrm>
            <a:off x="883920" y="1857269"/>
            <a:ext cx="3276600" cy="2829613"/>
          </a:xfrm>
        </p:spPr>
        <p:txBody>
          <a:bodyPr>
            <a:normAutofit/>
          </a:bodyPr>
          <a:lstStyle/>
          <a:p>
            <a:pPr marL="0" indent="0" algn="ctr">
              <a:buNone/>
            </a:pPr>
            <a:r>
              <a:rPr lang="el-GR" sz="1100" b="0" i="0" dirty="0">
                <a:effectLst/>
                <a:latin typeface="Arial" panose="020B0604020202020204" pitchFamily="34" charset="0"/>
              </a:rPr>
              <a:t>Η </a:t>
            </a:r>
            <a:r>
              <a:rPr lang="el-GR" sz="1100" b="1" i="0" dirty="0">
                <a:effectLst/>
                <a:latin typeface="Arial" panose="020B0604020202020204" pitchFamily="34" charset="0"/>
              </a:rPr>
              <a:t>αρχαία Αθήνα</a:t>
            </a:r>
            <a:r>
              <a:rPr lang="el-GR" sz="1100" b="0" i="0" dirty="0">
                <a:effectLst/>
                <a:latin typeface="Arial" panose="020B0604020202020204" pitchFamily="34" charset="0"/>
              </a:rPr>
              <a:t> ήταν </a:t>
            </a:r>
            <a:r>
              <a:rPr lang="el-GR" sz="1100" dirty="0">
                <a:latin typeface="Arial" panose="020B0604020202020204" pitchFamily="34" charset="0"/>
              </a:rPr>
              <a:t>πόλη-κράτος</a:t>
            </a:r>
            <a:r>
              <a:rPr lang="el-GR" sz="1100" b="0" i="0" dirty="0">
                <a:effectLst/>
                <a:latin typeface="Arial" panose="020B0604020202020204" pitchFamily="34" charset="0"/>
              </a:rPr>
              <a:t> της αρχαίας Ελλάδας και μία από τις σημαντικότερες πόλεις του αρχαίου κόσμου. Τα όρια της περιλάμβαναν το μεγαλύτερο τμήμα της σημερινής </a:t>
            </a:r>
            <a:r>
              <a:rPr lang="el-GR" sz="1100" dirty="0">
                <a:latin typeface="Arial" panose="020B0604020202020204" pitchFamily="34" charset="0"/>
              </a:rPr>
              <a:t>Αττικής</a:t>
            </a:r>
            <a:r>
              <a:rPr lang="el-GR" sz="1100" b="0" i="0" dirty="0">
                <a:effectLst/>
                <a:latin typeface="Arial" panose="020B0604020202020204" pitchFamily="34" charset="0"/>
              </a:rPr>
              <a:t>. Οι Αθηναίοι κυριαρχούσαν μέσω του ισχυρού τους στόλου σε έναν μεγάλο αριθμό ιωνικών αποικιών στα νησιά του Αιγαίου και στα παράλια της Μικράς Ασίας. Η Αττική άλλωστε αποτελούσε και τη μητρόπολη των περισσότερων ιωνικών αποικιών. Η αρχαία Αθήνα πρωταγωνίστησε στους </a:t>
            </a:r>
            <a:r>
              <a:rPr lang="el-GR" sz="1100" dirty="0">
                <a:latin typeface="Arial" panose="020B0604020202020204" pitchFamily="34" charset="0"/>
              </a:rPr>
              <a:t>Περσικούς πολέμους</a:t>
            </a:r>
            <a:r>
              <a:rPr lang="en-US" sz="1100" dirty="0">
                <a:latin typeface="Arial" panose="020B0604020202020204" pitchFamily="34" charset="0"/>
              </a:rPr>
              <a:t> </a:t>
            </a:r>
            <a:r>
              <a:rPr lang="el-GR" sz="1100" dirty="0">
                <a:latin typeface="Arial" panose="020B0604020202020204" pitchFamily="34" charset="0"/>
              </a:rPr>
              <a:t>και</a:t>
            </a:r>
            <a:r>
              <a:rPr lang="el-GR" sz="1100" b="0" i="0" dirty="0">
                <a:effectLst/>
                <a:latin typeface="Arial" panose="020B0604020202020204" pitchFamily="34" charset="0"/>
              </a:rPr>
              <a:t> ηγήθηκε της </a:t>
            </a:r>
            <a:r>
              <a:rPr lang="el-GR" sz="1100" dirty="0">
                <a:latin typeface="Arial" panose="020B0604020202020204" pitchFamily="34" charset="0"/>
              </a:rPr>
              <a:t>συμμαχίας της Δήλου</a:t>
            </a:r>
            <a:r>
              <a:rPr lang="en-US" sz="1100" dirty="0">
                <a:latin typeface="Arial" panose="020B0604020202020204" pitchFamily="34" charset="0"/>
              </a:rPr>
              <a:t>.</a:t>
            </a:r>
            <a:endParaRPr lang="el-GR" sz="1100" dirty="0"/>
          </a:p>
        </p:txBody>
      </p:sp>
      <p:sp>
        <p:nvSpPr>
          <p:cNvPr id="5" name="TextBox 4">
            <a:extLst>
              <a:ext uri="{FF2B5EF4-FFF2-40B4-BE49-F238E27FC236}">
                <a16:creationId xmlns:a16="http://schemas.microsoft.com/office/drawing/2014/main" xmlns="" id="{75753F05-1F0B-4624-8453-9CE3BA3E85B6}"/>
              </a:ext>
            </a:extLst>
          </p:cNvPr>
          <p:cNvSpPr txBox="1"/>
          <p:nvPr/>
        </p:nvSpPr>
        <p:spPr>
          <a:xfrm>
            <a:off x="5524500" y="2164080"/>
            <a:ext cx="5783580" cy="1107996"/>
          </a:xfrm>
          <a:prstGeom prst="rect">
            <a:avLst/>
          </a:prstGeom>
          <a:noFill/>
        </p:spPr>
        <p:txBody>
          <a:bodyPr wrap="square" rtlCol="0">
            <a:spAutoFit/>
          </a:bodyPr>
          <a:lstStyle/>
          <a:p>
            <a:pPr algn="ctr"/>
            <a:r>
              <a:rPr lang="el-GR" sz="1100" b="0" i="0" dirty="0">
                <a:solidFill>
                  <a:srgbClr val="202122"/>
                </a:solidFill>
                <a:effectLst/>
                <a:latin typeface="Arial" panose="020B0604020202020204" pitchFamily="34" charset="0"/>
              </a:rPr>
              <a:t>Σε καμία άλλη πόλη της </a:t>
            </a:r>
            <a:r>
              <a:rPr lang="el-GR" sz="1100" dirty="0">
                <a:latin typeface="Arial" panose="020B0604020202020204" pitchFamily="34" charset="0"/>
              </a:rPr>
              <a:t>αρχαίας Ελλάδας</a:t>
            </a:r>
            <a:r>
              <a:rPr lang="en-US" sz="1100" u="none" strike="noStrike" dirty="0">
                <a:latin typeface="Arial" panose="020B0604020202020204" pitchFamily="34" charset="0"/>
              </a:rPr>
              <a:t> </a:t>
            </a:r>
            <a:r>
              <a:rPr lang="el-GR" sz="1100" b="0" i="0" dirty="0">
                <a:solidFill>
                  <a:srgbClr val="202122"/>
                </a:solidFill>
                <a:effectLst/>
                <a:latin typeface="Arial" panose="020B0604020202020204" pitchFamily="34" charset="0"/>
              </a:rPr>
              <a:t>δεν αναπτύχθηκαν τόσο πολύ οι τέχνες και τα γράμματα όσο στην αρχαία Αθήνα καθώς εκεί αναπτύχθηκαν οι κατάλληλες συνθήκες για να υπάρξει αυτό το αξιοθαύμαστο πολιτιστικό δημιούργημα. Οι λόγοι που αυτό συνέβη ιδιαίτερα στην Αθήνα ήταν η ύπαρξη δημοκρατικού πολιτεύματος, η μεγάλη εισροή πλούτου στην πόλη, αλλά και η έντονη συναναστροφή και ανταλλαγή ιδεών με ξένους λαούς και πολιτισμούς μέσω του ιδιαίτερα ανεπτυγμένου Αθηναϊκού εμπορίου. </a:t>
            </a:r>
            <a:endParaRPr lang="el-GR" sz="1100" dirty="0"/>
          </a:p>
        </p:txBody>
      </p:sp>
      <p:sp>
        <p:nvSpPr>
          <p:cNvPr id="6" name="TextBox 5">
            <a:extLst>
              <a:ext uri="{FF2B5EF4-FFF2-40B4-BE49-F238E27FC236}">
                <a16:creationId xmlns:a16="http://schemas.microsoft.com/office/drawing/2014/main" xmlns="" id="{614D1512-1FD5-4D26-BFCB-49157DC678E0}"/>
              </a:ext>
            </a:extLst>
          </p:cNvPr>
          <p:cNvSpPr txBox="1"/>
          <p:nvPr/>
        </p:nvSpPr>
        <p:spPr>
          <a:xfrm>
            <a:off x="6858000" y="3687263"/>
            <a:ext cx="3627120" cy="2123658"/>
          </a:xfrm>
          <a:prstGeom prst="rect">
            <a:avLst/>
          </a:prstGeom>
          <a:noFill/>
        </p:spPr>
        <p:txBody>
          <a:bodyPr wrap="square" rtlCol="0">
            <a:spAutoFit/>
          </a:bodyPr>
          <a:lstStyle/>
          <a:p>
            <a:pPr algn="ctr"/>
            <a:r>
              <a:rPr lang="el-GR" sz="1100" b="0" i="0" dirty="0">
                <a:effectLst/>
                <a:latin typeface="Arial" panose="020B0604020202020204" pitchFamily="34" charset="0"/>
              </a:rPr>
              <a:t>Το μεγαλύτερο μέρος του πολιτιστικού δημιουργήματος της αρχαίας Ελλάδας οφείλεται στην Αθήνα. Εκεί δημιουργήθηκε το </a:t>
            </a:r>
            <a:r>
              <a:rPr lang="el-GR" sz="1100" dirty="0">
                <a:latin typeface="Arial" panose="020B0604020202020204" pitchFamily="34" charset="0"/>
              </a:rPr>
              <a:t>θέατρο</a:t>
            </a:r>
            <a:r>
              <a:rPr lang="el-GR" sz="1100" b="0" i="0" dirty="0">
                <a:effectLst/>
                <a:latin typeface="Arial" panose="020B0604020202020204" pitchFamily="34" charset="0"/>
              </a:rPr>
              <a:t>, πρωτοεφαρμόστηκε το </a:t>
            </a:r>
            <a:r>
              <a:rPr lang="el-GR" sz="1100" dirty="0">
                <a:latin typeface="Arial" panose="020B0604020202020204" pitchFamily="34" charset="0"/>
              </a:rPr>
              <a:t>δημοκρατικό πολίτευμα</a:t>
            </a:r>
            <a:r>
              <a:rPr lang="el-GR" sz="1100" b="0" i="0" dirty="0">
                <a:effectLst/>
                <a:latin typeface="Arial" panose="020B0604020202020204" pitchFamily="34" charset="0"/>
              </a:rPr>
              <a:t>, αναπτύχθηκε η </a:t>
            </a:r>
            <a:r>
              <a:rPr lang="el-GR" sz="1100" dirty="0">
                <a:latin typeface="Arial" panose="020B0604020202020204" pitchFamily="34" charset="0"/>
              </a:rPr>
              <a:t>φιλοσοφία</a:t>
            </a:r>
            <a:r>
              <a:rPr lang="el-GR" sz="1100" b="0" i="0" dirty="0">
                <a:effectLst/>
                <a:latin typeface="Arial" panose="020B0604020202020204" pitchFamily="34" charset="0"/>
              </a:rPr>
              <a:t>, η </a:t>
            </a:r>
            <a:r>
              <a:rPr lang="el-GR" sz="1100" dirty="0">
                <a:latin typeface="Arial" panose="020B0604020202020204" pitchFamily="34" charset="0"/>
              </a:rPr>
              <a:t>ιστοριογραφία</a:t>
            </a:r>
            <a:r>
              <a:rPr lang="el-GR" sz="1100" b="0" i="0" dirty="0">
                <a:effectLst/>
                <a:latin typeface="Arial" panose="020B0604020202020204" pitchFamily="34" charset="0"/>
              </a:rPr>
              <a:t>, η </a:t>
            </a:r>
            <a:r>
              <a:rPr lang="el-GR" sz="1100" dirty="0">
                <a:latin typeface="Arial" panose="020B0604020202020204" pitchFamily="34" charset="0"/>
              </a:rPr>
              <a:t>ρητορική</a:t>
            </a:r>
            <a:r>
              <a:rPr lang="el-GR" sz="1100" b="0" i="0" dirty="0">
                <a:effectLst/>
                <a:latin typeface="Arial" panose="020B0604020202020204" pitchFamily="34" charset="0"/>
              </a:rPr>
              <a:t>, η </a:t>
            </a:r>
            <a:r>
              <a:rPr lang="el-GR" sz="1100" dirty="0">
                <a:latin typeface="Arial" panose="020B0604020202020204" pitchFamily="34" charset="0"/>
              </a:rPr>
              <a:t>γλυπτική</a:t>
            </a:r>
            <a:r>
              <a:rPr lang="el-GR" sz="1100" b="0" i="0" dirty="0">
                <a:effectLst/>
                <a:latin typeface="Arial" panose="020B0604020202020204" pitchFamily="34" charset="0"/>
              </a:rPr>
              <a:t>, η </a:t>
            </a:r>
            <a:r>
              <a:rPr lang="el-GR" sz="1100" dirty="0">
                <a:latin typeface="Arial" panose="020B0604020202020204" pitchFamily="34" charset="0"/>
              </a:rPr>
              <a:t>αρχιτεκτονική</a:t>
            </a:r>
            <a:r>
              <a:rPr lang="el-GR" sz="1100" b="0" i="0" dirty="0">
                <a:effectLst/>
                <a:latin typeface="Arial" panose="020B0604020202020204" pitchFamily="34" charset="0"/>
              </a:rPr>
              <a:t> κ.α. Από την </a:t>
            </a:r>
            <a:r>
              <a:rPr lang="el-GR" sz="1100" dirty="0">
                <a:latin typeface="Arial" panose="020B0604020202020204" pitchFamily="34" charset="0"/>
              </a:rPr>
              <a:t>Αθήνα</a:t>
            </a:r>
            <a:r>
              <a:rPr lang="el-GR" sz="1100" b="0" i="0" dirty="0">
                <a:effectLst/>
                <a:latin typeface="Arial" panose="020B0604020202020204" pitchFamily="34" charset="0"/>
              </a:rPr>
              <a:t> κατάγονταν μερικές από τις μεγαλύτερες προσωπικότητες της </a:t>
            </a:r>
            <a:r>
              <a:rPr lang="el-GR" sz="1100" dirty="0">
                <a:latin typeface="Arial" panose="020B0604020202020204" pitchFamily="34" charset="0"/>
              </a:rPr>
              <a:t>πολιτικής</a:t>
            </a:r>
            <a:r>
              <a:rPr lang="el-GR" sz="1100" b="0" i="0" dirty="0">
                <a:effectLst/>
                <a:latin typeface="Arial" panose="020B0604020202020204" pitchFamily="34" charset="0"/>
              </a:rPr>
              <a:t>, των γραμμάτων και των </a:t>
            </a:r>
            <a:r>
              <a:rPr lang="el-GR" sz="1100" dirty="0">
                <a:latin typeface="Arial" panose="020B0604020202020204" pitchFamily="34" charset="0"/>
              </a:rPr>
              <a:t>τεχνών</a:t>
            </a:r>
            <a:r>
              <a:rPr lang="el-GR" sz="1100" b="0" i="0" dirty="0">
                <a:effectLst/>
                <a:latin typeface="Arial" panose="020B0604020202020204" pitchFamily="34" charset="0"/>
              </a:rPr>
              <a:t> της </a:t>
            </a:r>
            <a:r>
              <a:rPr lang="el-GR" sz="1100" dirty="0">
                <a:latin typeface="Arial" panose="020B0604020202020204" pitchFamily="34" charset="0"/>
              </a:rPr>
              <a:t>αρχαιότητας</a:t>
            </a:r>
            <a:r>
              <a:rPr lang="en-US" sz="1100" dirty="0">
                <a:latin typeface="Arial" panose="020B0604020202020204" pitchFamily="34" charset="0"/>
              </a:rPr>
              <a:t>. </a:t>
            </a:r>
            <a:r>
              <a:rPr lang="el-GR" sz="1100" b="0" i="0" dirty="0">
                <a:effectLst/>
                <a:latin typeface="Arial" panose="020B0604020202020204" pitchFamily="34" charset="0"/>
              </a:rPr>
              <a:t>Στην Αθήνα λειτούργησαν και οι μεγάλες φιλοσοφικές σχολές της αρχαιότητας, όπως η </a:t>
            </a:r>
            <a:r>
              <a:rPr lang="el-GR" sz="1100" dirty="0">
                <a:latin typeface="Arial" panose="020B0604020202020204" pitchFamily="34" charset="0"/>
              </a:rPr>
              <a:t>Ακαδημία Πλάτωνος</a:t>
            </a:r>
            <a:r>
              <a:rPr lang="el-GR" sz="1100" b="0" i="0" dirty="0">
                <a:effectLst/>
                <a:latin typeface="Arial" panose="020B0604020202020204" pitchFamily="34" charset="0"/>
              </a:rPr>
              <a:t> και το </a:t>
            </a:r>
            <a:r>
              <a:rPr lang="el-GR" sz="1100" dirty="0">
                <a:latin typeface="Arial" panose="020B0604020202020204" pitchFamily="34" charset="0"/>
              </a:rPr>
              <a:t>Λύκειο του Αριστοτέλη</a:t>
            </a:r>
            <a:r>
              <a:rPr lang="el-GR" sz="1100" b="0" i="0" dirty="0">
                <a:effectLst/>
                <a:latin typeface="Arial" panose="020B0604020202020204" pitchFamily="34" charset="0"/>
              </a:rPr>
              <a:t> και αργότερα η σχολή των </a:t>
            </a:r>
            <a:r>
              <a:rPr lang="el-GR" sz="1100" dirty="0">
                <a:latin typeface="Arial" panose="020B0604020202020204" pitchFamily="34" charset="0"/>
              </a:rPr>
              <a:t>Επικούρειων</a:t>
            </a:r>
            <a:r>
              <a:rPr lang="el-GR" sz="1100" b="0" i="0" dirty="0">
                <a:effectLst/>
                <a:latin typeface="Arial" panose="020B0604020202020204" pitchFamily="34" charset="0"/>
              </a:rPr>
              <a:t> φιλοσόφων και των </a:t>
            </a:r>
            <a:r>
              <a:rPr lang="el-GR" sz="1100" dirty="0">
                <a:latin typeface="Arial" panose="020B0604020202020204" pitchFamily="34" charset="0"/>
              </a:rPr>
              <a:t>Στωικών</a:t>
            </a:r>
            <a:r>
              <a:rPr lang="el-GR" sz="1100" b="0" i="0" dirty="0">
                <a:effectLst/>
                <a:latin typeface="Arial" panose="020B0604020202020204" pitchFamily="34" charset="0"/>
              </a:rPr>
              <a:t>.</a:t>
            </a:r>
            <a:endParaRPr lang="el-GR" sz="1100" dirty="0"/>
          </a:p>
        </p:txBody>
      </p:sp>
      <p:sp>
        <p:nvSpPr>
          <p:cNvPr id="7" name="TextBox 6">
            <a:extLst>
              <a:ext uri="{FF2B5EF4-FFF2-40B4-BE49-F238E27FC236}">
                <a16:creationId xmlns:a16="http://schemas.microsoft.com/office/drawing/2014/main" xmlns="" id="{00D0F829-4330-4B3D-9F87-EF76370089EF}"/>
              </a:ext>
            </a:extLst>
          </p:cNvPr>
          <p:cNvSpPr txBox="1"/>
          <p:nvPr/>
        </p:nvSpPr>
        <p:spPr>
          <a:xfrm>
            <a:off x="883920" y="4575002"/>
            <a:ext cx="5074920" cy="938719"/>
          </a:xfrm>
          <a:prstGeom prst="rect">
            <a:avLst/>
          </a:prstGeom>
          <a:noFill/>
        </p:spPr>
        <p:txBody>
          <a:bodyPr wrap="square" rtlCol="0">
            <a:spAutoFit/>
          </a:bodyPr>
          <a:lstStyle/>
          <a:p>
            <a:pPr algn="ctr" fontAlgn="base"/>
            <a:r>
              <a:rPr lang="el-GR" sz="1100" b="0" i="0" dirty="0">
                <a:solidFill>
                  <a:srgbClr val="282828"/>
                </a:solidFill>
                <a:effectLst/>
                <a:latin typeface="Arial" panose="020B0604020202020204" pitchFamily="34" charset="0"/>
                <a:cs typeface="Arial" panose="020B0604020202020204" pitchFamily="34" charset="0"/>
              </a:rPr>
              <a:t>Οι αρχαίοι αρχιτέκτονες χρησιμοποιούσαν σύνθετη τεχνογνωσία</a:t>
            </a:r>
            <a:r>
              <a:rPr lang="en-US" sz="1100" b="0" i="0" dirty="0">
                <a:solidFill>
                  <a:srgbClr val="282828"/>
                </a:solidFill>
                <a:effectLst/>
                <a:latin typeface="Arial" panose="020B0604020202020204" pitchFamily="34" charset="0"/>
                <a:cs typeface="Arial" panose="020B0604020202020204" pitchFamily="34" charset="0"/>
              </a:rPr>
              <a:t> </a:t>
            </a:r>
            <a:r>
              <a:rPr lang="el-GR" sz="1100" b="0" i="0" dirty="0">
                <a:solidFill>
                  <a:srgbClr val="282828"/>
                </a:solidFill>
                <a:effectLst/>
                <a:latin typeface="Arial" panose="020B0604020202020204" pitchFamily="34" charset="0"/>
                <a:cs typeface="Arial" panose="020B0604020202020204" pitchFamily="34" charset="0"/>
              </a:rPr>
              <a:t>η οποία συνέβαλλε στην οπτική αρμονία των έργων, με αποτέλεσμα να μοιάζουν γεωμετρικά τέλεια. Ο Παρθενώνας, ένα από τα πιο γνωστά κτίρια της αραιότητας, χτίστηκε στην εποχή του Περικλή τον 5ο αιώνα π.Χ. στα πλαίσια ενός εκτεταμένου αστικού σχεδιασμού.</a:t>
            </a:r>
          </a:p>
        </p:txBody>
      </p:sp>
      <p:cxnSp>
        <p:nvCxnSpPr>
          <p:cNvPr id="9" name="Ευθύγραμμο βέλος σύνδεσης 8">
            <a:extLst>
              <a:ext uri="{FF2B5EF4-FFF2-40B4-BE49-F238E27FC236}">
                <a16:creationId xmlns:a16="http://schemas.microsoft.com/office/drawing/2014/main" xmlns="" id="{2F7BF034-3A28-4EB9-B3DF-338671F9B2B0}"/>
              </a:ext>
            </a:extLst>
          </p:cNvPr>
          <p:cNvCxnSpPr>
            <a:cxnSpLocks/>
          </p:cNvCxnSpPr>
          <p:nvPr/>
        </p:nvCxnSpPr>
        <p:spPr>
          <a:xfrm flipH="1">
            <a:off x="4160520" y="1544834"/>
            <a:ext cx="769620" cy="10307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a:extLst>
              <a:ext uri="{FF2B5EF4-FFF2-40B4-BE49-F238E27FC236}">
                <a16:creationId xmlns:a16="http://schemas.microsoft.com/office/drawing/2014/main" xmlns="" id="{3EF5E6A0-8037-4A34-87B9-12BF32E1FBAF}"/>
              </a:ext>
            </a:extLst>
          </p:cNvPr>
          <p:cNvCxnSpPr>
            <a:cxnSpLocks/>
          </p:cNvCxnSpPr>
          <p:nvPr/>
        </p:nvCxnSpPr>
        <p:spPr>
          <a:xfrm flipH="1">
            <a:off x="4010025" y="1469977"/>
            <a:ext cx="1240155" cy="30543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xmlns="" id="{EBA2719D-7C72-4411-874C-6BFBB2B179C6}"/>
              </a:ext>
            </a:extLst>
          </p:cNvPr>
          <p:cNvCxnSpPr>
            <a:cxnSpLocks/>
          </p:cNvCxnSpPr>
          <p:nvPr/>
        </p:nvCxnSpPr>
        <p:spPr>
          <a:xfrm>
            <a:off x="4423410" y="1498831"/>
            <a:ext cx="2183130" cy="2905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xmlns="" id="{FB68116A-5BB0-43BF-A501-EB3AE1CC3EF3}"/>
              </a:ext>
            </a:extLst>
          </p:cNvPr>
          <p:cNvCxnSpPr>
            <a:cxnSpLocks/>
          </p:cNvCxnSpPr>
          <p:nvPr/>
        </p:nvCxnSpPr>
        <p:spPr>
          <a:xfrm>
            <a:off x="5703570" y="1498831"/>
            <a:ext cx="392430" cy="665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294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464083F-C899-4561-A296-DB6BEFCDBD30}"/>
              </a:ext>
            </a:extLst>
          </p:cNvPr>
          <p:cNvSpPr>
            <a:spLocks noGrp="1"/>
          </p:cNvSpPr>
          <p:nvPr>
            <p:ph type="title"/>
          </p:nvPr>
        </p:nvSpPr>
        <p:spPr/>
        <p:txBody>
          <a:bodyPr/>
          <a:lstStyle/>
          <a:p>
            <a:r>
              <a:rPr lang="el-GR" dirty="0"/>
              <a:t>Βυζαντινός Πολιτισμός</a:t>
            </a:r>
          </a:p>
        </p:txBody>
      </p:sp>
      <p:sp>
        <p:nvSpPr>
          <p:cNvPr id="3" name="Θέση περιεχομένου 2">
            <a:extLst>
              <a:ext uri="{FF2B5EF4-FFF2-40B4-BE49-F238E27FC236}">
                <a16:creationId xmlns:a16="http://schemas.microsoft.com/office/drawing/2014/main" xmlns="" id="{6FC4E188-F207-481F-821B-02B1CBB11059}"/>
              </a:ext>
            </a:extLst>
          </p:cNvPr>
          <p:cNvSpPr>
            <a:spLocks noGrp="1"/>
          </p:cNvSpPr>
          <p:nvPr>
            <p:ph idx="1"/>
          </p:nvPr>
        </p:nvSpPr>
        <p:spPr>
          <a:xfrm>
            <a:off x="647700" y="2214664"/>
            <a:ext cx="4823460" cy="1874520"/>
          </a:xfrm>
        </p:spPr>
        <p:txBody>
          <a:bodyPr>
            <a:normAutofit fontScale="70000" lnSpcReduction="20000"/>
          </a:bodyPr>
          <a:lstStyle/>
          <a:p>
            <a:pPr marL="0" indent="0" algn="ctr">
              <a:lnSpc>
                <a:spcPct val="120000"/>
              </a:lnSpc>
              <a:buNone/>
            </a:pPr>
            <a:r>
              <a:rPr lang="el-GR" sz="1600" b="0" i="0" dirty="0">
                <a:effectLst/>
                <a:latin typeface="Arial" panose="020B0604020202020204" pitchFamily="34" charset="0"/>
              </a:rPr>
              <a:t>Η Βυζαντινή Αυτοκρατορία είχε </a:t>
            </a:r>
            <a:r>
              <a:rPr lang="el-GR" sz="1600" dirty="0">
                <a:latin typeface="Arial" panose="020B0604020202020204" pitchFamily="34" charset="0"/>
              </a:rPr>
              <a:t>πρωτεύουσα</a:t>
            </a:r>
            <a:r>
              <a:rPr lang="el-GR" sz="1600" b="0" i="0" dirty="0">
                <a:effectLst/>
                <a:latin typeface="Arial" panose="020B0604020202020204" pitchFamily="34" charset="0"/>
              </a:rPr>
              <a:t> την </a:t>
            </a:r>
            <a:r>
              <a:rPr lang="el-GR" sz="1600" dirty="0">
                <a:latin typeface="Arial" panose="020B0604020202020204" pitchFamily="34" charset="0"/>
              </a:rPr>
              <a:t>Κωνσταντινούπολη</a:t>
            </a:r>
            <a:r>
              <a:rPr lang="el-GR" sz="1600" b="0" i="0" dirty="0">
                <a:effectLst/>
                <a:latin typeface="Arial" panose="020B0604020202020204" pitchFamily="34" charset="0"/>
              </a:rPr>
              <a:t>, και ήταν συνέχεια της</a:t>
            </a:r>
            <a:r>
              <a:rPr lang="el-GR" sz="1600" dirty="0">
                <a:latin typeface="Arial" panose="020B0604020202020204" pitchFamily="34" charset="0"/>
              </a:rPr>
              <a:t> Ρωμαϊκής αυτοκρατορίας</a:t>
            </a:r>
            <a:r>
              <a:rPr lang="el-GR" sz="1600" b="0" i="0" dirty="0">
                <a:effectLst/>
                <a:latin typeface="Arial" panose="020B0604020202020204" pitchFamily="34" charset="0"/>
              </a:rPr>
              <a:t>. Τα χρονικά όρια της Βυζαντινής αυτοκρατορίας ξεκινούν από τα εγκαίνια της Κωνσταντινούπολης στις 11 Μαΐου 330 μ.Χ. και φτάνουν ως την τελική της πτώση, την </a:t>
            </a:r>
            <a:r>
              <a:rPr lang="el-GR" sz="1600" i="1" dirty="0">
                <a:latin typeface="Arial" panose="020B0604020202020204" pitchFamily="34" charset="0"/>
              </a:rPr>
              <a:t>Άλωση</a:t>
            </a:r>
            <a:r>
              <a:rPr lang="el-GR" sz="1600" b="0" i="0" dirty="0">
                <a:effectLst/>
                <a:latin typeface="Arial" panose="020B0604020202020204" pitchFamily="34" charset="0"/>
              </a:rPr>
              <a:t> από τους </a:t>
            </a:r>
            <a:r>
              <a:rPr lang="el-GR" sz="1600" dirty="0">
                <a:latin typeface="Arial" panose="020B0604020202020204" pitchFamily="34" charset="0"/>
              </a:rPr>
              <a:t>Οθωμανούς</a:t>
            </a:r>
            <a:r>
              <a:rPr lang="el-GR" sz="1600" b="0" i="0" dirty="0">
                <a:effectLst/>
                <a:latin typeface="Arial" panose="020B0604020202020204" pitchFamily="34" charset="0"/>
              </a:rPr>
              <a:t>, στις 29 Μαΐου 1453 π.Χ. Τα όριά της μέσα στα εκτεταμένα χρονικά όρια ζωής άλλαξαν πολλές φορές αλλά στη μεγαλύτερή της έκταση διοικούσε εδάφη που περιλάμβαναν τα </a:t>
            </a:r>
            <a:r>
              <a:rPr lang="el-GR" sz="1600" dirty="0">
                <a:latin typeface="Arial" panose="020B0604020202020204" pitchFamily="34" charset="0"/>
              </a:rPr>
              <a:t>Βαλκάνια</a:t>
            </a:r>
            <a:r>
              <a:rPr lang="el-GR" sz="1600" b="0" i="0" dirty="0">
                <a:effectLst/>
                <a:latin typeface="Arial" panose="020B0604020202020204" pitchFamily="34" charset="0"/>
              </a:rPr>
              <a:t>, την </a:t>
            </a:r>
            <a:r>
              <a:rPr lang="el-GR" sz="1600" dirty="0">
                <a:latin typeface="Arial" panose="020B0604020202020204" pitchFamily="34" charset="0"/>
              </a:rPr>
              <a:t>Ιταλική χερσόνησο</a:t>
            </a:r>
            <a:r>
              <a:rPr lang="el-GR" sz="1600" b="0" i="0" dirty="0">
                <a:effectLst/>
                <a:latin typeface="Arial" panose="020B0604020202020204" pitchFamily="34" charset="0"/>
              </a:rPr>
              <a:t>, τη </a:t>
            </a:r>
            <a:r>
              <a:rPr lang="el-GR" sz="1600" dirty="0">
                <a:latin typeface="Arial" panose="020B0604020202020204" pitchFamily="34" charset="0"/>
              </a:rPr>
              <a:t>Μικρά Ασία</a:t>
            </a:r>
            <a:r>
              <a:rPr lang="el-GR" sz="1600" b="0" i="0" dirty="0">
                <a:effectLst/>
                <a:latin typeface="Arial" panose="020B0604020202020204" pitchFamily="34" charset="0"/>
              </a:rPr>
              <a:t>, τη </a:t>
            </a:r>
            <a:r>
              <a:rPr lang="el-GR" sz="1600" dirty="0">
                <a:latin typeface="Arial" panose="020B0604020202020204" pitchFamily="34" charset="0"/>
              </a:rPr>
              <a:t>Συρία και Παλαιστίνη</a:t>
            </a:r>
            <a:r>
              <a:rPr lang="el-GR" sz="1600" b="0" i="0" dirty="0">
                <a:effectLst/>
                <a:latin typeface="Arial" panose="020B0604020202020204" pitchFamily="34" charset="0"/>
              </a:rPr>
              <a:t>, την </a:t>
            </a:r>
            <a:r>
              <a:rPr lang="el-GR" sz="1600" dirty="0">
                <a:latin typeface="Arial" panose="020B0604020202020204" pitchFamily="34" charset="0"/>
              </a:rPr>
              <a:t>Αίγυπτο</a:t>
            </a:r>
            <a:r>
              <a:rPr lang="el-GR" sz="1600" b="0" i="0" dirty="0">
                <a:effectLst/>
                <a:latin typeface="Arial" panose="020B0604020202020204" pitchFamily="34" charset="0"/>
              </a:rPr>
              <a:t>, τη σημερινή </a:t>
            </a:r>
            <a:r>
              <a:rPr lang="el-GR" sz="1600" dirty="0">
                <a:latin typeface="Arial" panose="020B0604020202020204" pitchFamily="34" charset="0"/>
              </a:rPr>
              <a:t>Τυνησία</a:t>
            </a:r>
            <a:r>
              <a:rPr lang="el-GR" sz="1600" b="0" i="0" dirty="0">
                <a:effectLst/>
                <a:latin typeface="Arial" panose="020B0604020202020204" pitchFamily="34" charset="0"/>
              </a:rPr>
              <a:t> καθώς και μικρό τμήμα της </a:t>
            </a:r>
            <a:r>
              <a:rPr lang="el-GR" sz="1600" dirty="0">
                <a:latin typeface="Arial" panose="020B0604020202020204" pitchFamily="34" charset="0"/>
              </a:rPr>
              <a:t>Ιβηρικής χερσονήσου</a:t>
            </a:r>
            <a:r>
              <a:rPr lang="el-GR" sz="1600" b="0" i="0" dirty="0">
                <a:effectLst/>
                <a:latin typeface="Arial" panose="020B0604020202020204" pitchFamily="34" charset="0"/>
              </a:rPr>
              <a:t> και της </a:t>
            </a:r>
            <a:r>
              <a:rPr lang="el-GR" sz="1600" dirty="0">
                <a:latin typeface="Arial" panose="020B0604020202020204" pitchFamily="34" charset="0"/>
              </a:rPr>
              <a:t>Κριμαία</a:t>
            </a:r>
            <a:r>
              <a:rPr lang="el-GR" sz="1600" b="0" i="0" dirty="0">
                <a:effectLst/>
                <a:latin typeface="Arial" panose="020B0604020202020204" pitchFamily="34" charset="0"/>
              </a:rPr>
              <a:t>ς.</a:t>
            </a:r>
          </a:p>
          <a:p>
            <a:pPr marL="0" indent="0">
              <a:buNone/>
            </a:pPr>
            <a:endParaRPr lang="el-GR" dirty="0"/>
          </a:p>
        </p:txBody>
      </p:sp>
      <p:sp>
        <p:nvSpPr>
          <p:cNvPr id="4" name="TextBox 3">
            <a:extLst>
              <a:ext uri="{FF2B5EF4-FFF2-40B4-BE49-F238E27FC236}">
                <a16:creationId xmlns:a16="http://schemas.microsoft.com/office/drawing/2014/main" xmlns="" id="{7E1DA434-5028-4275-832B-F466109D55A0}"/>
              </a:ext>
            </a:extLst>
          </p:cNvPr>
          <p:cNvSpPr txBox="1"/>
          <p:nvPr/>
        </p:nvSpPr>
        <p:spPr>
          <a:xfrm>
            <a:off x="7772400" y="3634740"/>
            <a:ext cx="3078480" cy="1446550"/>
          </a:xfrm>
          <a:prstGeom prst="rect">
            <a:avLst/>
          </a:prstGeom>
          <a:noFill/>
        </p:spPr>
        <p:txBody>
          <a:bodyPr wrap="square" rtlCol="0">
            <a:spAutoFit/>
          </a:bodyPr>
          <a:lstStyle/>
          <a:p>
            <a:pPr algn="ctr"/>
            <a:r>
              <a:rPr lang="el-GR" sz="1100" b="0" i="0" dirty="0">
                <a:effectLst/>
                <a:latin typeface="Arial" panose="020B0604020202020204" pitchFamily="34" charset="0"/>
              </a:rPr>
              <a:t>Χαρακτηριστική μορφή έκφρασης της </a:t>
            </a:r>
            <a:r>
              <a:rPr lang="el-GR" sz="1100" dirty="0">
                <a:latin typeface="Arial" panose="020B0604020202020204" pitchFamily="34" charset="0"/>
              </a:rPr>
              <a:t>βυζαντινής αρχιτεκτονικής</a:t>
            </a:r>
            <a:r>
              <a:rPr lang="el-GR" sz="1100" b="0" i="0" dirty="0">
                <a:effectLst/>
                <a:latin typeface="Arial" panose="020B0604020202020204" pitchFamily="34" charset="0"/>
              </a:rPr>
              <a:t>, αποτελεί ένας νέος ρυθμός εκκλησιαστικού ναού, η </a:t>
            </a:r>
            <a:r>
              <a:rPr lang="el-GR" sz="1100" dirty="0">
                <a:latin typeface="Arial" panose="020B0604020202020204" pitchFamily="34" charset="0"/>
              </a:rPr>
              <a:t>βασιλική</a:t>
            </a:r>
            <a:r>
              <a:rPr lang="el-GR" sz="1100" b="0" i="0" dirty="0">
                <a:effectLst/>
                <a:latin typeface="Arial" panose="020B0604020202020204" pitchFamily="34" charset="0"/>
              </a:rPr>
              <a:t>. Η κατασκευή της </a:t>
            </a:r>
            <a:r>
              <a:rPr lang="el-GR" sz="1100" dirty="0">
                <a:latin typeface="Arial" panose="020B0604020202020204" pitchFamily="34" charset="0"/>
              </a:rPr>
              <a:t>Αγίας Σοφίας</a:t>
            </a:r>
            <a:r>
              <a:rPr lang="el-GR" sz="1100" b="0" i="0" dirty="0">
                <a:effectLst/>
                <a:latin typeface="Arial" panose="020B0604020202020204" pitchFamily="34" charset="0"/>
              </a:rPr>
              <a:t> αποτελεί ίσως το σπουδαιότερο δείγμα, πρότυπο για όλους τους μεταγενέστερους βυζαντινούς ναούς αλλά και σύμβολο εξουσίας της Βυζαντινής Αυτοκρατορίας. </a:t>
            </a:r>
            <a:endParaRPr lang="el-GR" sz="1100" dirty="0"/>
          </a:p>
        </p:txBody>
      </p:sp>
      <p:sp>
        <p:nvSpPr>
          <p:cNvPr id="5" name="TextBox 4">
            <a:extLst>
              <a:ext uri="{FF2B5EF4-FFF2-40B4-BE49-F238E27FC236}">
                <a16:creationId xmlns:a16="http://schemas.microsoft.com/office/drawing/2014/main" xmlns="" id="{BBFF0C70-327E-4066-A738-7E8699C3F981}"/>
              </a:ext>
            </a:extLst>
          </p:cNvPr>
          <p:cNvSpPr txBox="1"/>
          <p:nvPr/>
        </p:nvSpPr>
        <p:spPr>
          <a:xfrm>
            <a:off x="6720842" y="1885738"/>
            <a:ext cx="4076700" cy="1446550"/>
          </a:xfrm>
          <a:prstGeom prst="rect">
            <a:avLst/>
          </a:prstGeom>
          <a:noFill/>
        </p:spPr>
        <p:txBody>
          <a:bodyPr wrap="square" rtlCol="0">
            <a:spAutoFit/>
          </a:bodyPr>
          <a:lstStyle/>
          <a:p>
            <a:pPr algn="ctr"/>
            <a:r>
              <a:rPr lang="el-GR" sz="1100" b="0" i="0" dirty="0">
                <a:effectLst/>
                <a:latin typeface="Arial" panose="020B0604020202020204" pitchFamily="34" charset="0"/>
              </a:rPr>
              <a:t>Παράλληλα με την αρχιτεκτονική και την ζωγραφική, αναπτύσσεται και η μικροτεχνία με βάση υλικά όπως το ελεφαντόδοντο, το χρυσάφι ή το ασήμι, αν και δεν διασώζεται σήμερα μεγάλο μέρος δημιουργιών αυτού του είδους. Την περίοδο της </a:t>
            </a:r>
            <a:r>
              <a:rPr lang="el-GR" sz="1100" dirty="0">
                <a:latin typeface="Arial" panose="020B0604020202020204" pitchFamily="34" charset="0"/>
              </a:rPr>
              <a:t>εικονομαχίας</a:t>
            </a:r>
            <a:r>
              <a:rPr lang="el-GR" sz="1100" b="0" i="0" dirty="0">
                <a:effectLst/>
                <a:latin typeface="Arial" panose="020B0604020202020204" pitchFamily="34" charset="0"/>
              </a:rPr>
              <a:t> πολλές εικόνες και τοιχογραφίες καταστρέφονται ή αντικαθίστανται από άλλες, με αποκλειστικά διακοσμητικά θέματα, που περιλαμβάνουν την απεικόνιση ζώων, πτηνών, ή γεωμετρικών μορφών καθώς και </a:t>
            </a:r>
            <a:r>
              <a:rPr lang="el-GR" sz="1100" dirty="0">
                <a:latin typeface="Arial" panose="020B0604020202020204" pitchFamily="34" charset="0"/>
              </a:rPr>
              <a:t>σταυρών</a:t>
            </a:r>
            <a:r>
              <a:rPr lang="el-GR" sz="1100" b="0" i="0" dirty="0">
                <a:effectLst/>
                <a:latin typeface="Arial" panose="020B0604020202020204" pitchFamily="34" charset="0"/>
              </a:rPr>
              <a:t>. </a:t>
            </a:r>
            <a:endParaRPr lang="el-GR" sz="1100" dirty="0"/>
          </a:p>
        </p:txBody>
      </p:sp>
      <p:sp>
        <p:nvSpPr>
          <p:cNvPr id="6" name="TextBox 5">
            <a:extLst>
              <a:ext uri="{FF2B5EF4-FFF2-40B4-BE49-F238E27FC236}">
                <a16:creationId xmlns:a16="http://schemas.microsoft.com/office/drawing/2014/main" xmlns="" id="{74D3FEE9-D816-4E32-A042-045C3BF4AD9B}"/>
              </a:ext>
            </a:extLst>
          </p:cNvPr>
          <p:cNvSpPr txBox="1"/>
          <p:nvPr/>
        </p:nvSpPr>
        <p:spPr>
          <a:xfrm>
            <a:off x="1341120" y="4527292"/>
            <a:ext cx="4053840" cy="1107996"/>
          </a:xfrm>
          <a:prstGeom prst="rect">
            <a:avLst/>
          </a:prstGeom>
          <a:noFill/>
        </p:spPr>
        <p:txBody>
          <a:bodyPr wrap="square" rtlCol="0">
            <a:spAutoFit/>
          </a:bodyPr>
          <a:lstStyle/>
          <a:p>
            <a:pPr algn="ctr"/>
            <a:r>
              <a:rPr lang="el-GR" sz="1100" b="0" i="0" dirty="0">
                <a:effectLst/>
                <a:latin typeface="Arial" panose="020B0604020202020204" pitchFamily="34" charset="0"/>
              </a:rPr>
              <a:t>Στη </a:t>
            </a:r>
            <a:r>
              <a:rPr lang="el-GR" sz="1100" dirty="0">
                <a:latin typeface="Arial" panose="020B0604020202020204" pitchFamily="34" charset="0"/>
              </a:rPr>
              <a:t>ζωγραφική</a:t>
            </a:r>
            <a:r>
              <a:rPr lang="el-GR" sz="1100" b="0" i="0" dirty="0">
                <a:effectLst/>
                <a:latin typeface="Arial" panose="020B0604020202020204" pitchFamily="34" charset="0"/>
              </a:rPr>
              <a:t>, αν και διατηρείται αρχικά η ελληνιστική θεματολογία (τοπία και συμβολικές αναπαραστάσεις), σταδιακά αρχίζουν να διακρίνονται και αυστηρά θρησκευτικά θέματα. Χαρακτηριστικό δείγμα παλαιοχριστιανικής ζωγραφικής αποτελούν οι εικόνες, οι τοιχογραφίες και τα διακοσμητικά ψηφιδωτά διαφόρων ναών.</a:t>
            </a:r>
            <a:endParaRPr lang="el-GR" sz="1100" dirty="0"/>
          </a:p>
        </p:txBody>
      </p:sp>
      <p:sp>
        <p:nvSpPr>
          <p:cNvPr id="7" name="TextBox 6">
            <a:extLst>
              <a:ext uri="{FF2B5EF4-FFF2-40B4-BE49-F238E27FC236}">
                <a16:creationId xmlns:a16="http://schemas.microsoft.com/office/drawing/2014/main" xmlns="" id="{A90D81F9-F428-4F3F-B380-CC5DA6893C0E}"/>
              </a:ext>
            </a:extLst>
          </p:cNvPr>
          <p:cNvSpPr txBox="1"/>
          <p:nvPr/>
        </p:nvSpPr>
        <p:spPr>
          <a:xfrm>
            <a:off x="5471160" y="5165928"/>
            <a:ext cx="2979420" cy="938719"/>
          </a:xfrm>
          <a:prstGeom prst="rect">
            <a:avLst/>
          </a:prstGeom>
          <a:noFill/>
        </p:spPr>
        <p:txBody>
          <a:bodyPr wrap="square" rtlCol="0">
            <a:spAutoFit/>
          </a:bodyPr>
          <a:lstStyle/>
          <a:p>
            <a:pPr algn="ctr"/>
            <a:r>
              <a:rPr lang="el-GR" sz="1100" b="0" i="0" dirty="0">
                <a:effectLst/>
                <a:latin typeface="Arial" panose="020B0604020202020204" pitchFamily="34" charset="0"/>
              </a:rPr>
              <a:t>Στο δεύτερο μισό του </a:t>
            </a:r>
            <a:r>
              <a:rPr lang="el-GR" sz="1100" dirty="0">
                <a:latin typeface="Arial" panose="020B0604020202020204" pitchFamily="34" charset="0"/>
              </a:rPr>
              <a:t>9ου αιώνα</a:t>
            </a:r>
            <a:r>
              <a:rPr lang="el-GR" sz="1100" b="0" i="0" dirty="0">
                <a:effectLst/>
                <a:latin typeface="Arial" panose="020B0604020202020204" pitchFamily="34" charset="0"/>
              </a:rPr>
              <a:t> και κατά τη διάρκεια του </a:t>
            </a:r>
            <a:r>
              <a:rPr lang="el-GR" sz="1100" dirty="0">
                <a:latin typeface="Arial" panose="020B0604020202020204" pitchFamily="34" charset="0"/>
              </a:rPr>
              <a:t>10ου αιώνα</a:t>
            </a:r>
            <a:r>
              <a:rPr lang="el-GR" sz="1100" b="0" i="0" dirty="0">
                <a:effectLst/>
                <a:latin typeface="Arial" panose="020B0604020202020204" pitchFamily="34" charset="0"/>
              </a:rPr>
              <a:t>, σημαντική άνθηση γνωρίζουν και τα εικονογραφημένα χειρόγραφα, με μικρογραφίες που διακοσμούν τα θρησκευτικά κυρίως κείμενα.</a:t>
            </a:r>
            <a:endParaRPr lang="el-GR" sz="1100" dirty="0"/>
          </a:p>
        </p:txBody>
      </p:sp>
      <p:cxnSp>
        <p:nvCxnSpPr>
          <p:cNvPr id="9" name="Ευθύγραμμο βέλος σύνδεσης 8">
            <a:extLst>
              <a:ext uri="{FF2B5EF4-FFF2-40B4-BE49-F238E27FC236}">
                <a16:creationId xmlns:a16="http://schemas.microsoft.com/office/drawing/2014/main" xmlns="" id="{D2C688D1-203A-47D0-9C74-B051E622BD75}"/>
              </a:ext>
            </a:extLst>
          </p:cNvPr>
          <p:cNvCxnSpPr/>
          <p:nvPr/>
        </p:nvCxnSpPr>
        <p:spPr>
          <a:xfrm flipH="1">
            <a:off x="5219700" y="1691640"/>
            <a:ext cx="251460" cy="449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Ευθύγραμμο βέλος σύνδεσης 9">
            <a:extLst>
              <a:ext uri="{FF2B5EF4-FFF2-40B4-BE49-F238E27FC236}">
                <a16:creationId xmlns:a16="http://schemas.microsoft.com/office/drawing/2014/main" xmlns="" id="{EC158E89-2BF3-4B23-8FA7-57FB45D6159C}"/>
              </a:ext>
            </a:extLst>
          </p:cNvPr>
          <p:cNvCxnSpPr>
            <a:cxnSpLocks/>
          </p:cNvCxnSpPr>
          <p:nvPr/>
        </p:nvCxnSpPr>
        <p:spPr>
          <a:xfrm>
            <a:off x="6217919" y="1721878"/>
            <a:ext cx="563881" cy="651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Ευθύγραμμο βέλος σύνδεσης 10">
            <a:extLst>
              <a:ext uri="{FF2B5EF4-FFF2-40B4-BE49-F238E27FC236}">
                <a16:creationId xmlns:a16="http://schemas.microsoft.com/office/drawing/2014/main" xmlns="" id="{C2FC9652-8084-4C1E-BDA7-7CD9D6D615CB}"/>
              </a:ext>
            </a:extLst>
          </p:cNvPr>
          <p:cNvCxnSpPr>
            <a:cxnSpLocks/>
          </p:cNvCxnSpPr>
          <p:nvPr/>
        </p:nvCxnSpPr>
        <p:spPr>
          <a:xfrm flipH="1">
            <a:off x="5299709" y="1822964"/>
            <a:ext cx="560070" cy="27587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Ευθύγραμμο βέλος σύνδεσης 11">
            <a:extLst>
              <a:ext uri="{FF2B5EF4-FFF2-40B4-BE49-F238E27FC236}">
                <a16:creationId xmlns:a16="http://schemas.microsoft.com/office/drawing/2014/main" xmlns="" id="{BD71B178-CE27-4460-8B7E-A09CDE180B8E}"/>
              </a:ext>
            </a:extLst>
          </p:cNvPr>
          <p:cNvCxnSpPr>
            <a:cxnSpLocks/>
          </p:cNvCxnSpPr>
          <p:nvPr/>
        </p:nvCxnSpPr>
        <p:spPr>
          <a:xfrm>
            <a:off x="6038849" y="1739468"/>
            <a:ext cx="461010" cy="32516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Ευθύγραμμο βέλος σύνδεσης 12">
            <a:extLst>
              <a:ext uri="{FF2B5EF4-FFF2-40B4-BE49-F238E27FC236}">
                <a16:creationId xmlns:a16="http://schemas.microsoft.com/office/drawing/2014/main" xmlns="" id="{0C0096CD-5A45-4B3C-A74B-DF41A5280C8D}"/>
              </a:ext>
            </a:extLst>
          </p:cNvPr>
          <p:cNvCxnSpPr>
            <a:cxnSpLocks/>
          </p:cNvCxnSpPr>
          <p:nvPr/>
        </p:nvCxnSpPr>
        <p:spPr>
          <a:xfrm>
            <a:off x="5335904" y="1691640"/>
            <a:ext cx="2329816" cy="2590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6554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90436D-EDC9-4558-BC64-2E86DA92FDE3}"/>
              </a:ext>
            </a:extLst>
          </p:cNvPr>
          <p:cNvSpPr>
            <a:spLocks noGrp="1"/>
          </p:cNvSpPr>
          <p:nvPr>
            <p:ph type="title"/>
          </p:nvPr>
        </p:nvSpPr>
        <p:spPr>
          <a:xfrm>
            <a:off x="495300" y="642594"/>
            <a:ext cx="10629900" cy="1371600"/>
          </a:xfrm>
        </p:spPr>
        <p:txBody>
          <a:bodyPr/>
          <a:lstStyle/>
          <a:p>
            <a:r>
              <a:rPr lang="el-GR" i="1" u="sng" dirty="0"/>
              <a:t>Αρχαία Αθηναικά Μνημεία </a:t>
            </a:r>
          </a:p>
        </p:txBody>
      </p:sp>
      <p:sp>
        <p:nvSpPr>
          <p:cNvPr id="3" name="TextBox 2">
            <a:extLst>
              <a:ext uri="{FF2B5EF4-FFF2-40B4-BE49-F238E27FC236}">
                <a16:creationId xmlns:a16="http://schemas.microsoft.com/office/drawing/2014/main" xmlns="" id="{BBFF152C-42EC-4BB4-A471-940BAB7E8A42}"/>
              </a:ext>
            </a:extLst>
          </p:cNvPr>
          <p:cNvSpPr txBox="1"/>
          <p:nvPr/>
        </p:nvSpPr>
        <p:spPr>
          <a:xfrm>
            <a:off x="1047750" y="1892856"/>
            <a:ext cx="3733800" cy="1446550"/>
          </a:xfrm>
          <a:prstGeom prst="rect">
            <a:avLst/>
          </a:prstGeom>
          <a:noFill/>
        </p:spPr>
        <p:txBody>
          <a:bodyPr wrap="square" rtlCol="0">
            <a:spAutoFit/>
          </a:bodyPr>
          <a:lstStyle/>
          <a:p>
            <a:pPr algn="ctr"/>
            <a:r>
              <a:rPr lang="el-GR" sz="1000" b="0" i="0" dirty="0">
                <a:solidFill>
                  <a:srgbClr val="0F0F0F"/>
                </a:solidFill>
                <a:effectLst/>
                <a:latin typeface="Arial" panose="020B0604020202020204" pitchFamily="34" charset="0"/>
                <a:cs typeface="Arial" panose="020B0604020202020204" pitchFamily="34" charset="0"/>
              </a:rPr>
              <a:t>Ο </a:t>
            </a:r>
            <a:r>
              <a:rPr lang="el-GR" sz="1000" b="1" dirty="0">
                <a:latin typeface="Arial" panose="020B0604020202020204" pitchFamily="34" charset="0"/>
                <a:cs typeface="Arial" panose="020B0604020202020204" pitchFamily="34" charset="0"/>
              </a:rPr>
              <a:t>Παρθενώνας</a:t>
            </a:r>
            <a:r>
              <a:rPr lang="el-GR" sz="1000" b="0" i="0" dirty="0">
                <a:solidFill>
                  <a:srgbClr val="0F0F0F"/>
                </a:solidFill>
                <a:effectLst/>
                <a:latin typeface="Arial" panose="020B0604020202020204" pitchFamily="34" charset="0"/>
                <a:cs typeface="Arial" panose="020B0604020202020204" pitchFamily="34" charset="0"/>
              </a:rPr>
              <a:t> χτίστηκε προς τιμήν της θεάς Αθηνάς, προστάτιδας της Αθήνας. Η κατασκευή του ξεκίνησε το 448/7 π.Χ. και τα εγκαίνια έγιναν το 438 π.Χ. στα Μεγάλα Παναθήναια και σήμερα συμπεριλαμβάνεται ως τμήμα του ευρύτερου μνημειακού συμπλέγματος στον κατάλογο των Μνημείων της Παγκόσμιας Πολιτισμικής Κληρονομιάς από τις 11 Σεπτεμβρίου 1987.</a:t>
            </a:r>
            <a:endParaRPr lang="el-GR" sz="1000" dirty="0">
              <a:latin typeface="Arial" panose="020B0604020202020204" pitchFamily="34" charset="0"/>
              <a:cs typeface="Arial" panose="020B0604020202020204" pitchFamily="34" charset="0"/>
            </a:endParaRPr>
          </a:p>
          <a:p>
            <a:endParaRPr lang="el-GR" dirty="0"/>
          </a:p>
        </p:txBody>
      </p:sp>
      <p:pic>
        <p:nvPicPr>
          <p:cNvPr id="5" name="Picture 2" descr="Δέκα διάσημα αρχαία μνημεία της Ελλάδας που κάθε Έλληνας πρέπει να έχει επισκεφτεί!">
            <a:extLst>
              <a:ext uri="{FF2B5EF4-FFF2-40B4-BE49-F238E27FC236}">
                <a16:creationId xmlns:a16="http://schemas.microsoft.com/office/drawing/2014/main" xmlns="" id="{9C652EDE-A869-4B3B-89FD-D947CB1CC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 y="3218067"/>
            <a:ext cx="4564380" cy="2852737"/>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317500"/>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xmlns="" id="{B78767C5-3E32-4CDC-91A6-240FA7A22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980" y="1135380"/>
            <a:ext cx="5623560" cy="33623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0F228E6-C12C-459F-A653-6CA799400B6F}"/>
              </a:ext>
            </a:extLst>
          </p:cNvPr>
          <p:cNvSpPr txBox="1"/>
          <p:nvPr/>
        </p:nvSpPr>
        <p:spPr>
          <a:xfrm>
            <a:off x="6831829" y="4497704"/>
            <a:ext cx="4061458" cy="2062103"/>
          </a:xfrm>
          <a:prstGeom prst="rect">
            <a:avLst/>
          </a:prstGeom>
          <a:noFill/>
        </p:spPr>
        <p:txBody>
          <a:bodyPr wrap="square" rtlCol="0">
            <a:spAutoFit/>
          </a:bodyPr>
          <a:lstStyle/>
          <a:p>
            <a:pPr algn="ctr" fontAlgn="base"/>
            <a:r>
              <a:rPr lang="el-GR" sz="1000" b="1" i="0" dirty="0">
                <a:effectLst/>
                <a:latin typeface="inherit"/>
              </a:rPr>
              <a:t>Οι στύλοι του Ολυμπίου Διός</a:t>
            </a:r>
            <a:r>
              <a:rPr lang="el-GR" sz="1000" b="0" i="0" dirty="0">
                <a:effectLst/>
                <a:latin typeface="Lato"/>
              </a:rPr>
              <a:t> είναι ό,τι απέμεινε από έναν τεράστιο ναό, αφιερωμένο στον πατέρα των θεών. Η ανέγερση του ξεκίνησε περίπου το 520 π.Χ, από τους διαδόχους του τυράννου Πεισίστρατου αλλά σταμάτησε το 510 π.Χ, με την κατάλυση της τυραννίας. Το 174 π.Χ, ο βασιλιάς της Συρίας Αντίοχος Δ΄ συνέχισε τις εργασίες ανοικοδόμησης, οι οποίες όμως διεκόπησαν ξανά με τον θάνατο του, το 163 π.Χ. Το οικοδόμημα ολοκληρώθηκε τελικά από τον Ρωμαίο αυτοκράτορα Αδριανό, γύρω στο 130 μ.Χ. Ο ναός καταστράφηκε αργότερα από τους Έρουλους και για πολλούς αιώνες οι κάτοικοι της Αθήνας προμηθεύονταν από τα συντρίμμια του οικοδομικά υλικά.</a:t>
            </a:r>
          </a:p>
          <a:p>
            <a:endParaRPr lang="el-GR" dirty="0"/>
          </a:p>
        </p:txBody>
      </p:sp>
    </p:spTree>
    <p:extLst>
      <p:ext uri="{BB962C8B-B14F-4D97-AF65-F5344CB8AC3E}">
        <p14:creationId xmlns:p14="http://schemas.microsoft.com/office/powerpoint/2010/main" val="299869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719F7D-D660-4E32-BF92-4605666EB6AD}"/>
              </a:ext>
            </a:extLst>
          </p:cNvPr>
          <p:cNvSpPr>
            <a:spLocks noGrp="1"/>
          </p:cNvSpPr>
          <p:nvPr>
            <p:ph type="title"/>
          </p:nvPr>
        </p:nvSpPr>
        <p:spPr>
          <a:xfrm>
            <a:off x="1066800" y="-67590"/>
            <a:ext cx="10058400" cy="1561110"/>
          </a:xfrm>
        </p:spPr>
        <p:txBody>
          <a:bodyPr/>
          <a:lstStyle/>
          <a:p>
            <a:r>
              <a:rPr lang="el-GR" i="1" u="sng" dirty="0"/>
              <a:t>Αρχαία Βυζαντινά Μνημεία</a:t>
            </a:r>
          </a:p>
        </p:txBody>
      </p:sp>
      <p:pic>
        <p:nvPicPr>
          <p:cNvPr id="4" name="Picture 4" descr="Δείτε: Virtual Tour στο Εσωτερικό της Αγίας Σοφίας | 360°">
            <a:extLst>
              <a:ext uri="{FF2B5EF4-FFF2-40B4-BE49-F238E27FC236}">
                <a16:creationId xmlns:a16="http://schemas.microsoft.com/office/drawing/2014/main" xmlns="" id="{39355B36-D1DA-4241-AD2A-C76A53C8AC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8039" y="1280160"/>
            <a:ext cx="4480560" cy="2664428"/>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E9D7A0F0-86E1-4347-A587-A984FD69B119}"/>
              </a:ext>
            </a:extLst>
          </p:cNvPr>
          <p:cNvSpPr txBox="1"/>
          <p:nvPr/>
        </p:nvSpPr>
        <p:spPr>
          <a:xfrm>
            <a:off x="7747691" y="4183380"/>
            <a:ext cx="3576953" cy="2123658"/>
          </a:xfrm>
          <a:prstGeom prst="rect">
            <a:avLst/>
          </a:prstGeom>
          <a:noFill/>
        </p:spPr>
        <p:txBody>
          <a:bodyPr wrap="square" rtlCol="0">
            <a:spAutoFit/>
          </a:bodyPr>
          <a:lstStyle/>
          <a:p>
            <a:pPr algn="ctr"/>
            <a:r>
              <a:rPr lang="el-GR" sz="1100" b="0" i="0" dirty="0">
                <a:effectLst/>
                <a:latin typeface="Arial" panose="020B0604020202020204" pitchFamily="34" charset="0"/>
              </a:rPr>
              <a:t>Η </a:t>
            </a:r>
            <a:r>
              <a:rPr lang="el-GR" sz="1100" b="1" i="0" dirty="0">
                <a:effectLst/>
                <a:latin typeface="Arial" panose="020B0604020202020204" pitchFamily="34" charset="0"/>
              </a:rPr>
              <a:t>Αγιά Σοφία</a:t>
            </a:r>
            <a:r>
              <a:rPr lang="el-GR" sz="1100" b="0" i="0" dirty="0">
                <a:effectLst/>
                <a:latin typeface="Arial" panose="020B0604020202020204" pitchFamily="34" charset="0"/>
              </a:rPr>
              <a:t> είναι χριστιανικός ναός, ο οποίος στη συνέχεια μετετράπη σε ισλαμικό τέμενος και αργότερα σε μουσείο καθώς </a:t>
            </a:r>
            <a:r>
              <a:rPr lang="el-GR" sz="1100" dirty="0">
                <a:latin typeface="Arial" panose="020B0604020202020204" pitchFamily="34" charset="0"/>
              </a:rPr>
              <a:t>β</a:t>
            </a:r>
            <a:r>
              <a:rPr lang="el-GR" sz="1100" b="0" i="0" dirty="0">
                <a:effectLst/>
                <a:latin typeface="Arial" panose="020B0604020202020204" pitchFamily="34" charset="0"/>
              </a:rPr>
              <a:t>ρίσκεται στην </a:t>
            </a:r>
            <a:r>
              <a:rPr lang="el-GR" sz="1100" dirty="0">
                <a:latin typeface="Arial" panose="020B0604020202020204" pitchFamily="34" charset="0"/>
              </a:rPr>
              <a:t>Κωνσταντινούπολη</a:t>
            </a:r>
            <a:r>
              <a:rPr lang="el-GR" sz="1100" b="0" i="0" dirty="0">
                <a:effectLst/>
                <a:latin typeface="Arial" panose="020B0604020202020204" pitchFamily="34" charset="0"/>
              </a:rPr>
              <a:t>. Ανήκει στις κορυφαίες δημιουργίες της </a:t>
            </a:r>
            <a:r>
              <a:rPr lang="el-GR" sz="1100" dirty="0">
                <a:latin typeface="Arial" panose="020B0604020202020204" pitchFamily="34" charset="0"/>
              </a:rPr>
              <a:t>βυζαντινής ναοδομίας</a:t>
            </a:r>
            <a:r>
              <a:rPr lang="el-GR" sz="1100" b="0" i="0" dirty="0">
                <a:effectLst/>
                <a:latin typeface="Arial" panose="020B0604020202020204" pitchFamily="34" charset="0"/>
              </a:rPr>
              <a:t>, όντας πρωτοποριακού σχεδιασμού και αρχιτεκτονικής συνθέσεως, και υπήρξε σύμβολο της πόλης, τόσο κατά τη βυζαντινή όσο και κατά την οθωμανική περίοδο όσο και σήμερα. Το παρόν κτήριο ξεκίνησε να ανεγείρεται το 532 και εγκαινιάσθηκε στις 27 Δεκεμβρίου του 537, επί βασιλείας του </a:t>
            </a:r>
            <a:r>
              <a:rPr lang="el-GR" sz="1100" dirty="0">
                <a:latin typeface="Arial" panose="020B0604020202020204" pitchFamily="34" charset="0"/>
              </a:rPr>
              <a:t>Ιουστινιανού Α΄</a:t>
            </a:r>
            <a:r>
              <a:rPr lang="el-GR" sz="1100" b="0" i="0" dirty="0">
                <a:effectLst/>
                <a:latin typeface="Arial" panose="020B0604020202020204" pitchFamily="34" charset="0"/>
              </a:rPr>
              <a:t>, από τους Μικρασιάτες μηχανικούς </a:t>
            </a:r>
            <a:r>
              <a:rPr lang="el-GR" sz="1100" dirty="0">
                <a:latin typeface="Arial" panose="020B0604020202020204" pitchFamily="34" charset="0"/>
              </a:rPr>
              <a:t>Ανθέμιο</a:t>
            </a:r>
            <a:r>
              <a:rPr lang="el-GR" sz="1100" b="0" i="0" dirty="0">
                <a:effectLst/>
                <a:latin typeface="Arial" panose="020B0604020202020204" pitchFamily="34" charset="0"/>
              </a:rPr>
              <a:t> από τις </a:t>
            </a:r>
            <a:r>
              <a:rPr lang="el-GR" sz="1100" dirty="0">
                <a:latin typeface="Arial" panose="020B0604020202020204" pitchFamily="34" charset="0"/>
              </a:rPr>
              <a:t>Τράλλεις</a:t>
            </a:r>
            <a:r>
              <a:rPr lang="el-GR" sz="1100" b="0" i="0" dirty="0">
                <a:effectLst/>
                <a:latin typeface="Arial" panose="020B0604020202020204" pitchFamily="34" charset="0"/>
              </a:rPr>
              <a:t> και </a:t>
            </a:r>
            <a:r>
              <a:rPr lang="el-GR" sz="1100" dirty="0">
                <a:latin typeface="Arial" panose="020B0604020202020204" pitchFamily="34" charset="0"/>
              </a:rPr>
              <a:t>Ισίδωρο</a:t>
            </a:r>
            <a:r>
              <a:rPr lang="el-GR" sz="1100" b="0" i="0" dirty="0">
                <a:effectLst/>
                <a:latin typeface="Arial" panose="020B0604020202020204" pitchFamily="34" charset="0"/>
              </a:rPr>
              <a:t> από τη </a:t>
            </a:r>
            <a:r>
              <a:rPr lang="el-GR" sz="1100" dirty="0">
                <a:latin typeface="Arial" panose="020B0604020202020204" pitchFamily="34" charset="0"/>
              </a:rPr>
              <a:t>Μίλητο. </a:t>
            </a:r>
            <a:endParaRPr lang="el-GR" sz="1100" dirty="0"/>
          </a:p>
        </p:txBody>
      </p:sp>
      <p:pic>
        <p:nvPicPr>
          <p:cNvPr id="5122" name="Picture 2" descr="Church of Profitis Elias">
            <a:extLst>
              <a:ext uri="{FF2B5EF4-FFF2-40B4-BE49-F238E27FC236}">
                <a16:creationId xmlns:a16="http://schemas.microsoft.com/office/drawing/2014/main" xmlns="" id="{47CB4BD8-8712-4D28-9514-C127F53EE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204953"/>
            <a:ext cx="3899604" cy="41986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12B92DE-F4DC-4198-A4D0-3F0B20696F86}"/>
              </a:ext>
            </a:extLst>
          </p:cNvPr>
          <p:cNvSpPr txBox="1"/>
          <p:nvPr/>
        </p:nvSpPr>
        <p:spPr>
          <a:xfrm>
            <a:off x="4444310" y="1844278"/>
            <a:ext cx="2409715" cy="3308598"/>
          </a:xfrm>
          <a:prstGeom prst="rect">
            <a:avLst/>
          </a:prstGeom>
          <a:noFill/>
        </p:spPr>
        <p:txBody>
          <a:bodyPr wrap="square" rtlCol="0">
            <a:spAutoFit/>
          </a:bodyPr>
          <a:lstStyle/>
          <a:p>
            <a:pPr algn="ctr"/>
            <a:r>
              <a:rPr lang="el-GR" sz="1100" b="0" i="0" dirty="0">
                <a:solidFill>
                  <a:srgbClr val="222222"/>
                </a:solidFill>
                <a:effectLst/>
                <a:latin typeface="Verdana" panose="020B0604030504040204" pitchFamily="34" charset="0"/>
              </a:rPr>
              <a:t>Η </a:t>
            </a:r>
            <a:r>
              <a:rPr lang="el-GR" sz="1100" b="1" i="0" dirty="0">
                <a:solidFill>
                  <a:srgbClr val="222222"/>
                </a:solidFill>
                <a:effectLst/>
                <a:latin typeface="Verdana" panose="020B0604030504040204" pitchFamily="34" charset="0"/>
              </a:rPr>
              <a:t>εκκλησία του Προφήτη Ηλία</a:t>
            </a:r>
            <a:r>
              <a:rPr lang="el-GR" sz="1100" b="0" i="0" dirty="0">
                <a:solidFill>
                  <a:srgbClr val="222222"/>
                </a:solidFill>
                <a:effectLst/>
                <a:latin typeface="Verdana" panose="020B0604030504040204" pitchFamily="34" charset="0"/>
              </a:rPr>
              <a:t> χρονολογείται το 1360-1370 και είναι επιβλητική με τον όγκο της αλλά και με τον περίτεχνο τρούλο της, που τονίζονται με τον κεραμοπλαστικό διάκοσμο</a:t>
            </a:r>
            <a:r>
              <a:rPr lang="el-GR" sz="1100" dirty="0">
                <a:solidFill>
                  <a:srgbClr val="222222"/>
                </a:solidFill>
                <a:latin typeface="Verdana" panose="020B0604030504040204" pitchFamily="34" charset="0"/>
              </a:rPr>
              <a:t>.</a:t>
            </a:r>
            <a:endParaRPr lang="el-GR" sz="1100" b="0" i="0" dirty="0">
              <a:solidFill>
                <a:srgbClr val="222222"/>
              </a:solidFill>
              <a:effectLst/>
              <a:latin typeface="Verdana" panose="020B0604030504040204" pitchFamily="34" charset="0"/>
            </a:endParaRPr>
          </a:p>
          <a:p>
            <a:pPr algn="ctr"/>
            <a:r>
              <a:rPr lang="el-GR" sz="1100" b="0" i="0" dirty="0">
                <a:solidFill>
                  <a:srgbClr val="222222"/>
                </a:solidFill>
                <a:effectLst/>
                <a:latin typeface="Verdana" panose="020B0604030504040204" pitchFamily="34" charset="0"/>
              </a:rPr>
              <a:t>Αρχιτεκτονικό πρότυπο του ναού είναι οι μοναστηριακές εκκλησίες του Αγίου Όρους. Από τη ζωγραφική διακόσμηση σώθηκαν λίγες και όχι καλά διατηρημένες τοιχογραφίες. Η εκκλησία, που είχε μετατραπεί και αυτή σε τζαμί ως το 1912, αναστηλώθηκε στη δεκαετία του 1950 από τον βυζαντινολόγο καθηγητή Στυλιανό Πελεκανίδη.</a:t>
            </a:r>
            <a:endParaRPr lang="el-GR" sz="1100" dirty="0"/>
          </a:p>
        </p:txBody>
      </p:sp>
    </p:spTree>
    <p:extLst>
      <p:ext uri="{BB962C8B-B14F-4D97-AF65-F5344CB8AC3E}">
        <p14:creationId xmlns:p14="http://schemas.microsoft.com/office/powerpoint/2010/main" val="655081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Σαπούνι">
      <a:maj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TM03457510[[fn=Σαπούνι]]</Template>
  <TotalTime>501</TotalTime>
  <Words>741</Words>
  <Application>Microsoft Office PowerPoint</Application>
  <PresentationFormat>Προσαρμογή</PresentationFormat>
  <Paragraphs>61</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Σαπούνι</vt:lpstr>
      <vt:lpstr>Η ΠολιτιστικΗ ΚληρονομιΑ του Χθεσ, του ΣΗμερα και του ΑΥριο</vt:lpstr>
      <vt:lpstr>Πολιτιστική Κληρονομιά</vt:lpstr>
      <vt:lpstr>Μυκηναϊκός Πολιτισμός</vt:lpstr>
      <vt:lpstr>Μινωικός Πολιτισμός</vt:lpstr>
      <vt:lpstr>Η Πύλη των Λεόντων είναι η κύρια είσοδος της ακρόπολης των Μυκηνών, του κύριου κέντρου του Μυκηναϊκού Πολιτισμού. Κατασκευάστηκε στα μέσα του 13ου αιώνα π.Χ. και αποτελεί ένα επιβλητικό μεγαλιθικό μνημείο.</vt:lpstr>
      <vt:lpstr>Αρχαίος Αθηναϊκός Πολιτισμός</vt:lpstr>
      <vt:lpstr>Βυζαντινός Πολιτισμός</vt:lpstr>
      <vt:lpstr>Αρχαία Αθηναικά Μνημεία </vt:lpstr>
      <vt:lpstr>Αρχαία Βυζαντινά Μνημεία</vt:lpstr>
      <vt:lpstr>Άποψη πολιτών για μνημεία-παρελθόν </vt:lpstr>
      <vt:lpstr>Νεοελληνικά Πολιτιστικά Στοιχεία</vt:lpstr>
      <vt:lpstr>Άποψη πολιτών για μνημεία-παρόν</vt:lpstr>
      <vt:lpstr>Παρουσίαση του PowerPoint</vt:lpstr>
      <vt:lpstr>Βιβλιογραφία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Πολιτιστική Κληρονομιά του Χθες, του Σήμερα και του Αύριο</dc:title>
  <dc:creator>kiadam65@outlook.com</dc:creator>
  <cp:lastModifiedBy>ΕΥΘΥΜΗΣ</cp:lastModifiedBy>
  <cp:revision>47</cp:revision>
  <dcterms:created xsi:type="dcterms:W3CDTF">2021-04-18T07:21:34Z</dcterms:created>
  <dcterms:modified xsi:type="dcterms:W3CDTF">2021-06-03T19:32:34Z</dcterms:modified>
</cp:coreProperties>
</file>